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75" r:id="rId1"/>
    <p:sldMasterId id="2147485093" r:id="rId2"/>
  </p:sldMasterIdLst>
  <p:notesMasterIdLst>
    <p:notesMasterId r:id="rId22"/>
  </p:notesMasterIdLst>
  <p:handoutMasterIdLst>
    <p:handoutMasterId r:id="rId23"/>
  </p:handoutMasterIdLst>
  <p:sldIdLst>
    <p:sldId id="901" r:id="rId3"/>
    <p:sldId id="1323" r:id="rId4"/>
    <p:sldId id="1324" r:id="rId5"/>
    <p:sldId id="1325" r:id="rId6"/>
    <p:sldId id="1326" r:id="rId7"/>
    <p:sldId id="1331" r:id="rId8"/>
    <p:sldId id="1332" r:id="rId9"/>
    <p:sldId id="1333" r:id="rId10"/>
    <p:sldId id="1327" r:id="rId11"/>
    <p:sldId id="1328" r:id="rId12"/>
    <p:sldId id="1337" r:id="rId13"/>
    <p:sldId id="1336" r:id="rId14"/>
    <p:sldId id="1329" r:id="rId15"/>
    <p:sldId id="1330" r:id="rId16"/>
    <p:sldId id="1338" r:id="rId17"/>
    <p:sldId id="1334" r:id="rId18"/>
    <p:sldId id="296" r:id="rId19"/>
    <p:sldId id="1307" r:id="rId20"/>
    <p:sldId id="1308" r:id="rId21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u="sng"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u="sng"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u="sng"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u="sng"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80808"/>
    <a:srgbClr val="008000"/>
    <a:srgbClr val="CC6600"/>
    <a:srgbClr val="0000FF"/>
    <a:srgbClr val="CC9900"/>
    <a:srgbClr val="8282E4"/>
    <a:srgbClr val="B2B2B2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234" autoAdjust="0"/>
    <p:restoredTop sz="50000" autoAdjust="0"/>
  </p:normalViewPr>
  <p:slideViewPr>
    <p:cSldViewPr>
      <p:cViewPr>
        <p:scale>
          <a:sx n="56" d="100"/>
          <a:sy n="56" d="100"/>
        </p:scale>
        <p:origin x="43" y="72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9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1474EDB-ED51-445C-AE78-1AF30F3F9D92}" type="datetimeFigureOut">
              <a:rPr lang="en-US" altLang="en-US"/>
              <a:pPr>
                <a:defRPr/>
              </a:pPr>
              <a:t>4/3/2020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D3BB5AA-721D-44CC-AA76-B2A4102F1D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2940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u="none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u="none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>
                <a:latin typeface="Arial" charset="0"/>
              </a:defRPr>
            </a:lvl1pPr>
          </a:lstStyle>
          <a:p>
            <a:pPr>
              <a:defRPr/>
            </a:pPr>
            <a:fld id="{B6DD40B8-589C-4258-B768-CF4D4AB976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73726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fld id="{D0203155-1E9D-491E-9998-C2F2FB009243}" type="slidenum">
              <a:rPr lang="en-US" altLang="en-US" sz="1200" u="none" smtClean="0">
                <a:solidFill>
                  <a:srgbClr val="000000"/>
                </a:solidFill>
                <a:latin typeface="Arial" charset="0"/>
              </a:rPr>
              <a:pPr/>
              <a:t>1</a:t>
            </a:fld>
            <a:endParaRPr lang="en-US" altLang="en-US" sz="1200" u="none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9C237-CCF2-453E-93E6-FC8E177380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icrosoft YaHei" panose="020B0503020204020204" pitchFamily="34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81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9C237-CCF2-453E-93E6-FC8E177380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icrosoft YaHei" panose="020B0503020204020204" pitchFamily="34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880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BEEEAF-0FFB-4DFA-A19E-A45DC167540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686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jpeg"/><Relationship Id="rId11" Type="http://schemas.openxmlformats.org/officeDocument/2006/relationships/image" Target="../media/image11.png"/><Relationship Id="rId5" Type="http://schemas.microsoft.com/office/2007/relationships/hdphoto" Target="../media/hdphoto1.wdp"/><Relationship Id="rId15" Type="http://schemas.openxmlformats.org/officeDocument/2006/relationships/image" Target="../media/image14.png"/><Relationship Id="rId10" Type="http://schemas.microsoft.com/office/2007/relationships/hdphoto" Target="../media/hdphoto3.wdp"/><Relationship Id="rId4" Type="http://schemas.openxmlformats.org/officeDocument/2006/relationships/image" Target="../media/image7.png"/><Relationship Id="rId9" Type="http://schemas.openxmlformats.org/officeDocument/2006/relationships/image" Target="../media/image10.png"/><Relationship Id="rId14" Type="http://schemas.microsoft.com/office/2007/relationships/hdphoto" Target="../media/hdphoto4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1113"/>
            <a:ext cx="9156700" cy="697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12700" y="-11113"/>
            <a:ext cx="9385300" cy="849313"/>
          </a:xfrm>
          <a:prstGeom prst="rect">
            <a:avLst/>
          </a:prstGeom>
          <a:solidFill>
            <a:schemeClr val="bg2">
              <a:alpha val="74000"/>
            </a:schemeClr>
          </a:solidFill>
          <a:ln>
            <a:noFill/>
          </a:ln>
        </p:spPr>
        <p:txBody>
          <a:bodyPr/>
          <a:lstStyle>
            <a:lvl1pPr eaLnBrk="0" hangingPunct="0"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47625"/>
            <a:ext cx="6858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6350" y="838200"/>
            <a:ext cx="9144000" cy="6157913"/>
          </a:xfrm>
          <a:prstGeom prst="rect">
            <a:avLst/>
          </a:prstGeom>
          <a:solidFill>
            <a:schemeClr val="bg2">
              <a:alpha val="14000"/>
            </a:schemeClr>
          </a:solidFill>
          <a:ln>
            <a:noFill/>
          </a:ln>
        </p:spPr>
        <p:txBody>
          <a:bodyPr/>
          <a:lstStyle>
            <a:lvl1pPr eaLnBrk="0" hangingPunct="0"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561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736725"/>
            <a:ext cx="84582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2561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7200" y="3886200"/>
            <a:ext cx="83820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FFFFFF"/>
                </a:solidFill>
                <a:latin typeface="Garamond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4DE60-353D-498E-842D-738ACD3D6B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24911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5335F-F642-4900-9770-9C3A9C17D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2952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0"/>
            <a:ext cx="1828800" cy="6156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0"/>
            <a:ext cx="5334000" cy="61563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6096D-26B3-4993-9776-7D02C7D04A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702056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3152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00200" y="1371600"/>
            <a:ext cx="3581400" cy="4784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371600"/>
            <a:ext cx="3581400" cy="4784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48715-406C-46A5-AD86-98DC18270E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011992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600200" y="0"/>
            <a:ext cx="73152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00200" y="1371600"/>
            <a:ext cx="3581400" cy="2316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34000" y="1371600"/>
            <a:ext cx="3581400" cy="2316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600200" y="3840163"/>
            <a:ext cx="3581400" cy="2316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4000" y="3840163"/>
            <a:ext cx="3581400" cy="2316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087D9-4669-4C3B-9276-1DE8C0263A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280992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3152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600200" y="1371600"/>
            <a:ext cx="7315200" cy="4784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46270-A8AE-4268-891C-842C3FEF71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41083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3152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00200" y="1371600"/>
            <a:ext cx="3581400" cy="4784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5334000" y="1371600"/>
            <a:ext cx="3581400" cy="4784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40A56-F7AD-4277-B391-A86E34698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89456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600200" y="0"/>
            <a:ext cx="7315200" cy="6156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7BB42-9617-40A6-B505-3A8D139CB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361277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3152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00200" y="1371600"/>
            <a:ext cx="3581400" cy="4784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34000" y="1371600"/>
            <a:ext cx="3581400" cy="2316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334000" y="3840163"/>
            <a:ext cx="3581400" cy="2316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31C18-6B9A-4CA8-9BF6-6C64B1E189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839634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0" y="1631950"/>
            <a:ext cx="9144000" cy="522605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sng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+mn-ea"/>
              <a:cs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163195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sng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+mn-ea"/>
              <a:cs typeface="Arial" charset="0"/>
            </a:endParaRPr>
          </a:p>
        </p:txBody>
      </p:sp>
      <p:sp>
        <p:nvSpPr>
          <p:cNvPr id="2561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736725"/>
            <a:ext cx="84582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2561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7200" y="3886200"/>
            <a:ext cx="83820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sng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8EB4D-4EA1-41F8-94A9-65B42F164AC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2712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0" y="-16538"/>
            <a:ext cx="9144000" cy="1055688"/>
          </a:xfrm>
          <a:prstGeom prst="rect">
            <a:avLst/>
          </a:prstGeom>
          <a:solidFill>
            <a:srgbClr val="000000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+mn-ea"/>
              <a:cs typeface="Arial" charset="0"/>
            </a:endParaRPr>
          </a:p>
        </p:txBody>
      </p:sp>
      <p:pic>
        <p:nvPicPr>
          <p:cNvPr id="28" name="Picture 3">
            <a:extLst>
              <a:ext uri="{FF2B5EF4-FFF2-40B4-BE49-F238E27FC236}">
                <a16:creationId xmlns:a16="http://schemas.microsoft.com/office/drawing/2014/main" id="{883E5C2A-FBE1-4206-8656-8FCA626A53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41"/>
          <a:stretch>
            <a:fillRect/>
          </a:stretch>
        </p:blipFill>
        <p:spPr bwMode="auto">
          <a:xfrm rot="10800000" flipV="1">
            <a:off x="0" y="461016"/>
            <a:ext cx="9144000" cy="58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382000" cy="715057"/>
          </a:xfrm>
        </p:spPr>
        <p:txBody>
          <a:bodyPr/>
          <a:lstStyle>
            <a:lvl1pPr>
              <a:defRPr sz="320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5369"/>
            <a:ext cx="8382000" cy="4463414"/>
          </a:xfrm>
        </p:spPr>
        <p:txBody>
          <a:bodyPr/>
          <a:lstStyle>
            <a:lvl1pPr>
              <a:defRPr sz="2800">
                <a:solidFill>
                  <a:schemeClr val="bg2"/>
                </a:solidFill>
                <a:effectLst/>
              </a:defRPr>
            </a:lvl1pPr>
            <a:lvl2pPr>
              <a:buClr>
                <a:schemeClr val="bg2"/>
              </a:buClr>
              <a:defRPr>
                <a:solidFill>
                  <a:schemeClr val="bg2"/>
                </a:solidFill>
                <a:effectLst/>
              </a:defRPr>
            </a:lvl2pPr>
            <a:lvl3pPr>
              <a:buClr>
                <a:schemeClr val="bg1"/>
              </a:buClr>
              <a:defRPr>
                <a:solidFill>
                  <a:schemeClr val="bg2"/>
                </a:solidFill>
                <a:effectLst/>
              </a:defRPr>
            </a:lvl3pPr>
            <a:lvl4pPr>
              <a:defRPr>
                <a:solidFill>
                  <a:schemeClr val="bg2"/>
                </a:solidFill>
                <a:effectLst/>
              </a:defRPr>
            </a:lvl4pPr>
            <a:lvl5pPr>
              <a:defRPr>
                <a:solidFill>
                  <a:schemeClr val="bg2"/>
                </a:solidFill>
                <a:effectLst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0"/>
          </p:nvPr>
        </p:nvSpPr>
        <p:spPr>
          <a:xfrm>
            <a:off x="3200400" y="6381750"/>
            <a:ext cx="2438400" cy="4762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514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01198">
            <a:off x="4489782" y="362280"/>
            <a:ext cx="384243" cy="182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00" b="98265" l="4523" r="89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004" y="-46083"/>
            <a:ext cx="122137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0" t="20817" r="48808" b="50429"/>
          <a:stretch/>
        </p:blipFill>
        <p:spPr>
          <a:xfrm rot="820518">
            <a:off x="3198032" y="294977"/>
            <a:ext cx="251270" cy="238159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882" b="91444" l="9664" r="89916">
                        <a14:foregroundMark x1="42017" y1="6417" x2="42017" y2="6417"/>
                        <a14:foregroundMark x1="39076" y1="91444" x2="39076" y2="91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574" y="22690"/>
            <a:ext cx="990600" cy="77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2"/>
          <p:cNvPicPr>
            <a:picLocks noChangeAspect="1"/>
          </p:cNvPicPr>
          <p:nvPr userDrawn="1"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139" b="69792" l="33433" r="69851">
                        <a14:foregroundMark x1="61493" y1="22917" x2="61493" y2="22917"/>
                        <a14:foregroundMark x1="60896" y1="23264" x2="60896" y2="23264"/>
                        <a14:foregroundMark x1="62090" y1="28125" x2="62090" y2="28125"/>
                        <a14:foregroundMark x1="64478" y1="23264" x2="64478" y2="23264"/>
                        <a14:foregroundMark x1="53433" y1="24653" x2="53433" y2="24653"/>
                        <a14:foregroundMark x1="55522" y1="20139" x2="55522" y2="20139"/>
                        <a14:foregroundMark x1="58209" y1="22917" x2="58209" y2="22917"/>
                        <a14:foregroundMark x1="38507" y1="64583" x2="38507" y2="64583"/>
                        <a14:foregroundMark x1="33433" y1="63889" x2="33433" y2="63889"/>
                        <a14:foregroundMark x1="33731" y1="63889" x2="33731" y2="63889"/>
                        <a14:foregroundMark x1="53134" y1="69097" x2="53134" y2="69097"/>
                        <a14:foregroundMark x1="54328" y1="69792" x2="54328" y2="69792"/>
                        <a14:foregroundMark x1="68955" y1="69792" x2="68955" y2="69792"/>
                        <a14:foregroundMark x1="63881" y1="69097" x2="63881" y2="69097"/>
                        <a14:foregroundMark x1="64179" y1="68403" x2="64179" y2="68403"/>
                        <a14:foregroundMark x1="64179" y1="68403" x2="64179" y2="68403"/>
                        <a14:foregroundMark x1="65672" y1="67708" x2="65672" y2="67708"/>
                        <a14:foregroundMark x1="67761" y1="68403" x2="67761" y2="68403"/>
                        <a14:foregroundMark x1="59403" y1="69792" x2="59403" y2="69792"/>
                        <a14:foregroundMark x1="56716" y1="69792" x2="56716" y2="697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22" t="15556" r="25555" b="26666"/>
          <a:stretch>
            <a:fillRect/>
          </a:stretch>
        </p:blipFill>
        <p:spPr bwMode="auto">
          <a:xfrm>
            <a:off x="1092024" y="91236"/>
            <a:ext cx="60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9E32EB90-5015-40D7-9FCB-23429E6F1BED}"/>
              </a:ext>
            </a:extLst>
          </p:cNvPr>
          <p:cNvGrpSpPr/>
          <p:nvPr userDrawn="1"/>
        </p:nvGrpSpPr>
        <p:grpSpPr>
          <a:xfrm>
            <a:off x="8229600" y="0"/>
            <a:ext cx="1447800" cy="1010663"/>
            <a:chOff x="8229600" y="59218"/>
            <a:chExt cx="1447800" cy="1010663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8006EFAA-71EC-4A0B-AEC6-41E91A9748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1198" y="59218"/>
              <a:ext cx="795964" cy="795964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4422EF6-1EFF-45C9-9C05-89D49E209459}"/>
                </a:ext>
              </a:extLst>
            </p:cNvPr>
            <p:cNvSpPr txBox="1"/>
            <p:nvPr userDrawn="1"/>
          </p:nvSpPr>
          <p:spPr>
            <a:xfrm>
              <a:off x="8229600" y="792882"/>
              <a:ext cx="1447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none" dirty="0">
                  <a:latin typeface="Impact" panose="020B0806030902050204" pitchFamily="34" charset="0"/>
                </a:rPr>
                <a:t>SpaceTREx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057FE3D-6CDD-49C7-A7F2-7694B1C2DBAE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908631" y="153279"/>
            <a:ext cx="329763" cy="3212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CDBF9F-D50E-4286-B247-35E3B274DDE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357" b="96970" l="2843" r="95652">
                        <a14:foregroundMark x1="74582" y1="17677" x2="74582" y2="17677"/>
                        <a14:foregroundMark x1="62709" y1="16498" x2="62709" y2="16498"/>
                        <a14:foregroundMark x1="71405" y1="16498" x2="71405" y2="16498"/>
                        <a14:foregroundMark x1="67057" y1="66835" x2="67057" y2="66835"/>
                        <a14:foregroundMark x1="52843" y1="75421" x2="52843" y2="75421"/>
                        <a14:foregroundMark x1="54013" y1="83165" x2="54013" y2="83165"/>
                        <a14:foregroundMark x1="54013" y1="81987" x2="54013" y2="81987"/>
                        <a14:foregroundMark x1="55017" y1="73401" x2="55017" y2="73401"/>
                        <a14:foregroundMark x1="58361" y1="64646" x2="58361" y2="64646"/>
                        <a14:foregroundMark x1="65886" y1="62458" x2="65886" y2="62458"/>
                        <a14:foregroundMark x1="73579" y1="67845" x2="73579" y2="67845"/>
                        <a14:foregroundMark x1="75753" y1="83165" x2="75753" y2="83165"/>
                        <a14:foregroundMark x1="38796" y1="89731" x2="38796" y2="89731"/>
                        <a14:foregroundMark x1="44314" y1="90741" x2="44314" y2="90741"/>
                        <a14:foregroundMark x1="47492" y1="91919" x2="47492" y2="91919"/>
                        <a14:foregroundMark x1="50836" y1="94108" x2="50836" y2="94108"/>
                        <a14:foregroundMark x1="51839" y1="96296" x2="51839" y2="96296"/>
                        <a14:foregroundMark x1="49666" y1="96296" x2="49666" y2="96296"/>
                        <a14:foregroundMark x1="50836" y1="97306" x2="50836" y2="97306"/>
                        <a14:foregroundMark x1="52843" y1="97306" x2="52843" y2="97306"/>
                        <a14:foregroundMark x1="3010" y1="60269" x2="3010" y2="60269"/>
                        <a14:foregroundMark x1="48662" y1="11111" x2="48662" y2="11111"/>
                        <a14:foregroundMark x1="58361" y1="7744" x2="58361" y2="7744"/>
                        <a14:foregroundMark x1="92977" y1="54714" x2="92977" y2="54714"/>
                        <a14:foregroundMark x1="45819" y1="2357" x2="45819" y2="2357"/>
                        <a14:foregroundMark x1="95652" y1="54714" x2="95652" y2="547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1714" y="261951"/>
            <a:ext cx="523596" cy="52009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0F939F0-8E18-4B0C-B899-78C58BB946D4}"/>
              </a:ext>
            </a:extLst>
          </p:cNvPr>
          <p:cNvPicPr/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188" y="83243"/>
            <a:ext cx="1001976" cy="79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70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1055688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4000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288" y="41275"/>
            <a:ext cx="947737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7386"/>
            <a:ext cx="8382000" cy="4463414"/>
          </a:xfrm>
        </p:spPr>
        <p:txBody>
          <a:bodyPr/>
          <a:lstStyle>
            <a:lvl1pPr>
              <a:defRPr sz="2800">
                <a:solidFill>
                  <a:schemeClr val="bg2"/>
                </a:solidFill>
                <a:effectLst/>
              </a:defRPr>
            </a:lvl1pPr>
            <a:lvl2pPr>
              <a:buClr>
                <a:schemeClr val="bg2"/>
              </a:buClr>
              <a:defRPr>
                <a:solidFill>
                  <a:schemeClr val="bg2"/>
                </a:solidFill>
                <a:effectLst/>
              </a:defRPr>
            </a:lvl2pPr>
            <a:lvl3pPr>
              <a:buClr>
                <a:schemeClr val="bg1"/>
              </a:buClr>
              <a:defRPr>
                <a:solidFill>
                  <a:schemeClr val="bg2"/>
                </a:solidFill>
                <a:effectLst/>
              </a:defRPr>
            </a:lvl3pPr>
            <a:lvl4pPr>
              <a:defRPr>
                <a:solidFill>
                  <a:schemeClr val="bg2"/>
                </a:solidFill>
                <a:effectLst/>
              </a:defRPr>
            </a:lvl4pPr>
            <a:lvl5pPr>
              <a:defRPr>
                <a:solidFill>
                  <a:schemeClr val="bg2"/>
                </a:solidFill>
                <a:effectLst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382000" cy="715057"/>
          </a:xfrm>
        </p:spPr>
        <p:txBody>
          <a:bodyPr/>
          <a:lstStyle>
            <a:lvl1pPr>
              <a:defRPr sz="320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3886200" y="6381750"/>
            <a:ext cx="2438400" cy="476250"/>
          </a:xfrm>
        </p:spPr>
        <p:txBody>
          <a:bodyPr/>
          <a:lstStyle>
            <a:lvl1pPr>
              <a:defRPr>
                <a:solidFill>
                  <a:srgbClr val="000514"/>
                </a:solidFill>
              </a:defRPr>
            </a:lvl1pPr>
          </a:lstStyle>
          <a:p>
            <a:pPr>
              <a:defRPr/>
            </a:pPr>
            <a:fld id="{C547A257-F2A4-4FDB-A631-A186213120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828636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sng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6C23F-F35C-4663-BABB-98735E1AD59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37081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371600"/>
            <a:ext cx="358140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371600"/>
            <a:ext cx="358140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sng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6752A6-1222-473E-9E60-90A7C824594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2580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sng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836206-CFFE-4F6C-BC0D-7E41DE2B25C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16326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sng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AD8B26-B701-4F35-896B-34937B06691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93349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3BB65-C0A7-4097-879F-BAB7843A516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76012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65E0BF-B2A2-4D11-AB65-57B03CB5B2B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76524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314673-AB23-4B83-B436-07B061AEC44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84996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49A818-1385-4409-9B40-F6379BB5282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54874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0"/>
            <a:ext cx="1828800" cy="6156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0"/>
            <a:ext cx="5334000" cy="61563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48D16F-FDDC-4579-A24D-8E77228986F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65774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3152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00200" y="1371600"/>
            <a:ext cx="3581400" cy="4784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371600"/>
            <a:ext cx="3581400" cy="4784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6FE536-2844-4622-9620-0FB4C2A5F43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1855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FFFFFF"/>
                </a:solidFill>
                <a:latin typeface="Garamond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35CDE-651A-49E0-8E2D-3E0BD1DDB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003198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600200" y="0"/>
            <a:ext cx="73152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00200" y="1371600"/>
            <a:ext cx="3581400" cy="2316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34000" y="1371600"/>
            <a:ext cx="3581400" cy="2316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600200" y="3840163"/>
            <a:ext cx="3581400" cy="2316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4000" y="3840163"/>
            <a:ext cx="3581400" cy="2316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8081E1-66BD-4A2A-A70B-C188D5E4918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6229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3152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600200" y="1371600"/>
            <a:ext cx="7315200" cy="4784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1D1BB-9335-48F6-B233-DCE699357E9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87401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3152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00200" y="1371600"/>
            <a:ext cx="3581400" cy="4784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5334000" y="1371600"/>
            <a:ext cx="3581400" cy="4784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3C1914-AE86-4F99-A2A9-E8FE24A57CC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1758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600200" y="0"/>
            <a:ext cx="7315200" cy="6156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045510-26BF-496B-B37F-262ACC27E05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78225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3152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00200" y="1371600"/>
            <a:ext cx="3581400" cy="4784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34000" y="1371600"/>
            <a:ext cx="3581400" cy="2316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334000" y="3840163"/>
            <a:ext cx="3581400" cy="2316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027F6B-69B4-41A6-8B67-683FDA93BBE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8977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371600"/>
            <a:ext cx="358140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371600"/>
            <a:ext cx="358140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FFFFFF"/>
                </a:solidFill>
                <a:latin typeface="Garamond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C6E6E-8357-4DAF-9DAD-C07898E43B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06760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FFFFFF"/>
                </a:solidFill>
                <a:latin typeface="Garamond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C92E1-4D50-4C66-A9BE-91B374D68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46485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FFFFFF"/>
                </a:solidFill>
                <a:latin typeface="Garamond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A1687-FBC8-4C94-90DE-50B33DAE3B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89631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8A486-A671-416D-A591-D66BBD06A9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754016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0B2D6-3317-4B2C-9D12-E3A439892E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76498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60615-4902-4828-9330-3F0CE3312A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18115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>
                <a:solidFill>
                  <a:srgbClr val="FFFFFF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42828F28-DB59-435E-8625-DC9F65587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58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1600200" y="0"/>
            <a:ext cx="7315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u="none">
                <a:solidFill>
                  <a:srgbClr val="FFFFFF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371600"/>
            <a:ext cx="7315200" cy="478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83" r:id="rId1"/>
    <p:sldLayoutId id="2147484584" r:id="rId2"/>
    <p:sldLayoutId id="2147484585" r:id="rId3"/>
    <p:sldLayoutId id="2147484586" r:id="rId4"/>
    <p:sldLayoutId id="2147484587" r:id="rId5"/>
    <p:sldLayoutId id="2147484588" r:id="rId6"/>
    <p:sldLayoutId id="2147484555" r:id="rId7"/>
    <p:sldLayoutId id="2147484556" r:id="rId8"/>
    <p:sldLayoutId id="2147484557" r:id="rId9"/>
    <p:sldLayoutId id="2147484558" r:id="rId10"/>
    <p:sldLayoutId id="2147484559" r:id="rId11"/>
    <p:sldLayoutId id="2147484560" r:id="rId12"/>
    <p:sldLayoutId id="2147484561" r:id="rId13"/>
    <p:sldLayoutId id="2147484562" r:id="rId14"/>
    <p:sldLayoutId id="2147484563" r:id="rId15"/>
    <p:sldLayoutId id="2147484564" r:id="rId16"/>
    <p:sldLayoutId id="2147484565" r:id="rId17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-105" charset="2"/>
        <a:buChar char="l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-105" charset="2"/>
        <a:buChar char="n"/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45000"/>
        <a:buFont typeface="Wingdings" pitchFamily="-105" charset="2"/>
        <a:buChar char="n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-105" charset="2"/>
        <a:buChar char="n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05" charset="2"/>
        <a:buChar char="n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>
                <a:latin typeface="Arial" pitchFamily="34" charset="0"/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87111E-F970-4CB1-900D-E4CF544D68A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458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1600200" y="0"/>
            <a:ext cx="7315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u="none">
                <a:latin typeface="Arial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371600"/>
            <a:ext cx="7315200" cy="478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298078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094" r:id="rId1"/>
    <p:sldLayoutId id="2147485095" r:id="rId2"/>
    <p:sldLayoutId id="2147485096" r:id="rId3"/>
    <p:sldLayoutId id="2147485097" r:id="rId4"/>
    <p:sldLayoutId id="2147485098" r:id="rId5"/>
    <p:sldLayoutId id="2147485099" r:id="rId6"/>
    <p:sldLayoutId id="2147485100" r:id="rId7"/>
    <p:sldLayoutId id="2147485101" r:id="rId8"/>
    <p:sldLayoutId id="2147485102" r:id="rId9"/>
    <p:sldLayoutId id="2147485103" r:id="rId10"/>
    <p:sldLayoutId id="2147485104" r:id="rId11"/>
    <p:sldLayoutId id="2147485105" r:id="rId12"/>
    <p:sldLayoutId id="2147485106" r:id="rId13"/>
    <p:sldLayoutId id="2147485107" r:id="rId14"/>
    <p:sldLayoutId id="2147485108" r:id="rId15"/>
    <p:sldLayoutId id="2147485109" r:id="rId16"/>
    <p:sldLayoutId id="2147485110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45000"/>
        <a:buFont typeface="Wingdings" pitchFamily="2" charset="2"/>
        <a:buChar char="n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 bwMode="auto">
          <a:xfrm>
            <a:off x="0" y="0"/>
            <a:ext cx="9144000" cy="6894513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447800" y="0"/>
            <a:ext cx="6629400" cy="6858000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5431" y="5445578"/>
            <a:ext cx="8716962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u="none" dirty="0">
                <a:solidFill>
                  <a:srgbClr val="FFFFFF"/>
                </a:solidFill>
                <a:latin typeface="Garamond"/>
                <a:cs typeface="+mn-cs"/>
              </a:rPr>
              <a:t>Matthew Johnson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u="none" dirty="0">
                <a:solidFill>
                  <a:srgbClr val="FFFFFF"/>
                </a:solidFill>
                <a:latin typeface="Garamond"/>
                <a:cs typeface="+mn-cs"/>
              </a:rPr>
              <a:t>Mentor: </a:t>
            </a:r>
            <a:r>
              <a:rPr lang="en-US" sz="1600" b="1" u="none" dirty="0" err="1">
                <a:solidFill>
                  <a:srgbClr val="FFFFFF"/>
                </a:solidFill>
                <a:latin typeface="Garamond"/>
                <a:cs typeface="+mn-cs"/>
              </a:rPr>
              <a:t>Jekan</a:t>
            </a:r>
            <a:r>
              <a:rPr lang="en-US" sz="1600" b="1" u="none" dirty="0">
                <a:solidFill>
                  <a:srgbClr val="FFFFFF"/>
                </a:solidFill>
                <a:latin typeface="Garamond"/>
                <a:cs typeface="+mn-cs"/>
              </a:rPr>
              <a:t> </a:t>
            </a:r>
            <a:r>
              <a:rPr lang="en-US" sz="1600" b="1" u="none" dirty="0" err="1">
                <a:solidFill>
                  <a:srgbClr val="FFFFFF"/>
                </a:solidFill>
                <a:latin typeface="Garamond"/>
                <a:cs typeface="+mn-cs"/>
              </a:rPr>
              <a:t>Thangavelautham</a:t>
            </a:r>
            <a:endParaRPr lang="en-US" sz="1600" b="1" u="none" baseline="30000" dirty="0">
              <a:solidFill>
                <a:srgbClr val="FFFFFF"/>
              </a:solidFill>
              <a:latin typeface="Garamond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u="none" dirty="0">
                <a:solidFill>
                  <a:srgbClr val="FFFFFF"/>
                </a:solidFill>
                <a:latin typeface="Garamond"/>
                <a:cs typeface="+mn-cs"/>
              </a:rPr>
              <a:t>Space and Terrestrial Robotic Exploration (</a:t>
            </a:r>
            <a:r>
              <a:rPr lang="en-US" sz="1600" b="1" u="none" dirty="0" err="1">
                <a:solidFill>
                  <a:srgbClr val="FFFFFF"/>
                </a:solidFill>
                <a:latin typeface="Garamond"/>
                <a:cs typeface="+mn-cs"/>
              </a:rPr>
              <a:t>SpaceTREx</a:t>
            </a:r>
            <a:r>
              <a:rPr lang="en-US" sz="1600" b="1" u="none" dirty="0">
                <a:solidFill>
                  <a:srgbClr val="FFFFFF"/>
                </a:solidFill>
                <a:latin typeface="Garamond"/>
                <a:cs typeface="+mn-cs"/>
              </a:rPr>
              <a:t>) Laboratory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u="none" dirty="0">
                <a:solidFill>
                  <a:srgbClr val="FFFFFF"/>
                </a:solidFill>
                <a:latin typeface="Garamond"/>
                <a:cs typeface="+mn-cs"/>
              </a:rPr>
              <a:t>University of Arizona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u="none" dirty="0">
                <a:solidFill>
                  <a:srgbClr val="FFFFFF"/>
                </a:solidFill>
                <a:latin typeface="Garamond"/>
                <a:cs typeface="+mn-cs"/>
              </a:rPr>
              <a:t>April 18, 2020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b="1" u="none" dirty="0">
              <a:solidFill>
                <a:srgbClr val="FFFFFF"/>
              </a:solidFill>
              <a:latin typeface="Garamond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3825" y="4400178"/>
            <a:ext cx="90201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u="none" dirty="0"/>
              <a:t>Soft Robotics for Use in Space and Extreme Environments 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96A208DE-7F02-4BB2-8724-485416C46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44463"/>
            <a:ext cx="1400175" cy="1100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B0F783-A442-4F30-B0F0-BA5EB981C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747" y="63962"/>
            <a:ext cx="1020762" cy="103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3">
            <a:extLst>
              <a:ext uri="{FF2B5EF4-FFF2-40B4-BE49-F238E27FC236}">
                <a16:creationId xmlns:a16="http://schemas.microsoft.com/office/drawing/2014/main" id="{2C169EF1-8428-440A-B5C4-CF5800AE9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2508" y="1038686"/>
            <a:ext cx="1600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u="none" dirty="0">
                <a:solidFill>
                  <a:srgbClr val="FFFFFF"/>
                </a:solidFill>
                <a:latin typeface="Impact" panose="020B0806030902050204" pitchFamily="34" charset="0"/>
              </a:rPr>
              <a:t>SpaceTREx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68387D2-AE72-413D-B34D-D2DC78678A3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098" y="128131"/>
            <a:ext cx="1400175" cy="111541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7203616-92D4-4291-A638-5236D9C2DDC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15"/>
          <a:stretch/>
        </p:blipFill>
        <p:spPr>
          <a:xfrm>
            <a:off x="6657163" y="88473"/>
            <a:ext cx="1067369" cy="1018442"/>
          </a:xfrm>
          <a:prstGeom prst="rect">
            <a:avLst/>
          </a:prstGeom>
        </p:spPr>
      </p:pic>
      <p:sp>
        <p:nvSpPr>
          <p:cNvPr id="19" name="TextBox 13">
            <a:extLst>
              <a:ext uri="{FF2B5EF4-FFF2-40B4-BE49-F238E27FC236}">
                <a16:creationId xmlns:a16="http://schemas.microsoft.com/office/drawing/2014/main" id="{47A51139-7AB4-496E-95A2-35E803FB5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5239" y="1054434"/>
            <a:ext cx="1600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u="none" dirty="0">
                <a:solidFill>
                  <a:srgbClr val="FFFFFF"/>
                </a:solidFill>
                <a:latin typeface="Impact" panose="020B0806030902050204" pitchFamily="34" charset="0"/>
              </a:rPr>
              <a:t>ASTEROID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AD6BE61-0079-461C-8B61-8D057BBEF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18531"/>
            <a:ext cx="2438400" cy="244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F2CDB4-209A-4173-8E87-64D4944F415C}"/>
              </a:ext>
            </a:extLst>
          </p:cNvPr>
          <p:cNvSpPr txBox="1"/>
          <p:nvPr/>
        </p:nvSpPr>
        <p:spPr>
          <a:xfrm>
            <a:off x="3200400" y="4038600"/>
            <a:ext cx="3124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u="none" dirty="0"/>
              <a:t>(Control </a:t>
            </a:r>
            <a:r>
              <a:rPr lang="en-US" sz="1000" u="none" dirty="0" err="1"/>
              <a:t>Farayand</a:t>
            </a:r>
            <a:r>
              <a:rPr lang="en-US" sz="1000" u="none" dirty="0"/>
              <a:t> </a:t>
            </a:r>
            <a:r>
              <a:rPr lang="en-US" sz="1000" u="none" dirty="0" err="1"/>
              <a:t>Pasargad</a:t>
            </a:r>
            <a:r>
              <a:rPr lang="en-US" sz="1000" u="none" dirty="0"/>
              <a:t> Robotic Group, 2016)</a:t>
            </a:r>
            <a:endParaRPr lang="en-US" sz="1000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E1A8D-DC4C-450C-A237-51887BA61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Designs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E939E-A3A5-4505-B0A9-BF0CC67BC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45369"/>
            <a:ext cx="8229600" cy="4463414"/>
          </a:xfrm>
        </p:spPr>
        <p:txBody>
          <a:bodyPr/>
          <a:lstStyle/>
          <a:p>
            <a:r>
              <a:rPr lang="en-US" dirty="0"/>
              <a:t>Initially, we print simple </a:t>
            </a:r>
            <a:r>
              <a:rPr lang="en-US" u="sng" dirty="0"/>
              <a:t>actuators</a:t>
            </a:r>
            <a:r>
              <a:rPr lang="en-US" dirty="0"/>
              <a:t> to test the materials </a:t>
            </a:r>
          </a:p>
          <a:p>
            <a:r>
              <a:rPr lang="en-US" dirty="0"/>
              <a:t>We also have designs for the future such as a </a:t>
            </a:r>
            <a:r>
              <a:rPr lang="en-US" dirty="0" err="1"/>
              <a:t>a</a:t>
            </a:r>
            <a:r>
              <a:rPr lang="en-US" dirty="0"/>
              <a:t> </a:t>
            </a:r>
            <a:r>
              <a:rPr lang="en-US" u="sng" dirty="0"/>
              <a:t>Self-Camouflaging Soft Robot</a:t>
            </a:r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22F35344-90DF-4244-97BB-6D3FDE1B1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042" y="3901491"/>
            <a:ext cx="3987958" cy="223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FB64E3-783C-4F9F-8F84-67C03A3F1758}"/>
              </a:ext>
            </a:extLst>
          </p:cNvPr>
          <p:cNvSpPr txBox="1"/>
          <p:nvPr/>
        </p:nvSpPr>
        <p:spPr>
          <a:xfrm>
            <a:off x="2400300" y="6211135"/>
            <a:ext cx="396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none" dirty="0">
                <a:solidFill>
                  <a:srgbClr val="000000"/>
                </a:solidFill>
              </a:rPr>
              <a:t>(Harvard School of Engineering and Applied Sciences, 2014)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560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4D141-62F2-4F70-BA84-740D76B22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Self-Camouflaging Soft Robot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1841E-0BF5-433C-BB17-9AECCFEDF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Initial design is very simple and rudimentary </a:t>
            </a:r>
          </a:p>
          <a:p>
            <a:r>
              <a:rPr lang="en-US" dirty="0"/>
              <a:t>More advanced designs will be done in the future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FEC568-932D-48EC-BC43-CEE42EA6D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29" y="3284583"/>
            <a:ext cx="7963049" cy="321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610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97C35-AC31-49FC-BA1D-9D0B9FAC2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the Self-Camouflaging Robot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A1F67-7AAC-49A1-8BE1-CB63AC7B7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45368"/>
            <a:ext cx="5410200" cy="4866623"/>
          </a:xfrm>
        </p:spPr>
        <p:txBody>
          <a:bodyPr/>
          <a:lstStyle/>
          <a:p>
            <a:r>
              <a:rPr lang="en-US" dirty="0"/>
              <a:t>Uses a </a:t>
            </a:r>
            <a:r>
              <a:rPr lang="en-US" u="sng" dirty="0"/>
              <a:t>vacuum</a:t>
            </a:r>
            <a:r>
              <a:rPr lang="en-US" dirty="0"/>
              <a:t> to draw in external materials (sand, dirt, water, etc.) into outer transparent shell causing a </a:t>
            </a:r>
            <a:r>
              <a:rPr lang="en-US" u="sng" dirty="0"/>
              <a:t>camouflage effect </a:t>
            </a:r>
          </a:p>
          <a:p>
            <a:r>
              <a:rPr lang="en-US" dirty="0"/>
              <a:t>Movement stems from </a:t>
            </a:r>
            <a:r>
              <a:rPr lang="en-US" u="sng" dirty="0"/>
              <a:t>shaping</a:t>
            </a:r>
            <a:r>
              <a:rPr lang="en-US" dirty="0"/>
              <a:t> the soft material shell, </a:t>
            </a:r>
            <a:r>
              <a:rPr lang="en-US" u="sng" dirty="0"/>
              <a:t>manipulating mass</a:t>
            </a:r>
            <a:r>
              <a:rPr lang="en-US" dirty="0"/>
              <a:t>, and </a:t>
            </a:r>
            <a:r>
              <a:rPr lang="en-US" u="sng" dirty="0"/>
              <a:t>rolling</a:t>
            </a:r>
            <a:r>
              <a:rPr lang="en-US" dirty="0"/>
              <a:t> </a:t>
            </a:r>
          </a:p>
          <a:p>
            <a:r>
              <a:rPr lang="en-US" dirty="0"/>
              <a:t>Cameras help steer the robot along with inner Arduino systems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41514F-657C-4C72-9AF5-8BE951654E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3" b="2141"/>
          <a:stretch/>
        </p:blipFill>
        <p:spPr>
          <a:xfrm>
            <a:off x="6273421" y="4114171"/>
            <a:ext cx="2590800" cy="26978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055C36-1218-4A70-A6E0-F4DEC96447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777" y="1945369"/>
            <a:ext cx="3632223" cy="208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817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282E9-1F3E-4825-972B-BEE22C7CC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and Impact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BD53C-8E43-4922-9296-C99E4B987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Unfortunately, due to the COVID-19 pandemic, most of our lab experiments and tests were unable to be completed</a:t>
            </a:r>
          </a:p>
          <a:p>
            <a:r>
              <a:rPr lang="en-US" dirty="0"/>
              <a:t>3D printers to print TPU are now in the lab ready to be used  </a:t>
            </a:r>
          </a:p>
          <a:p>
            <a:r>
              <a:rPr lang="en-US" dirty="0"/>
              <a:t>Once we are able to get back in the lab, material printing and testing will proceed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4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1AE52-F24E-473D-81FD-5412CD03D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1ABBC-00D4-4D2A-A1C4-43F9B6ECC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first run experiments with the 3D printed TPU</a:t>
            </a:r>
          </a:p>
          <a:p>
            <a:r>
              <a:rPr lang="en-US" dirty="0"/>
              <a:t>Next, we will advance our soft robot designs </a:t>
            </a:r>
          </a:p>
          <a:p>
            <a:r>
              <a:rPr lang="en-US" dirty="0"/>
              <a:t>Then, we will 3D print our soft robots and test them further 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EC718471-3BFE-4042-94C9-BB082BC10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4164319"/>
            <a:ext cx="3581400" cy="233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AC40641-D61F-4AA7-8A0C-7F93CBB358CC}"/>
              </a:ext>
            </a:extLst>
          </p:cNvPr>
          <p:cNvSpPr/>
          <p:nvPr/>
        </p:nvSpPr>
        <p:spPr>
          <a:xfrm>
            <a:off x="2743200" y="649609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u="none" dirty="0">
                <a:solidFill>
                  <a:srgbClr val="000000"/>
                </a:solidFill>
                <a:latin typeface="+mn-lt"/>
              </a:rPr>
              <a:t>(O’Brien, 2018)</a:t>
            </a:r>
            <a:endParaRPr lang="en-US" sz="1200" dirty="0">
              <a:latin typeface="+mn-lt"/>
            </a:endParaRPr>
          </a:p>
          <a:p>
            <a:br>
              <a:rPr lang="en-US" sz="1200" dirty="0">
                <a:latin typeface="+mn-lt"/>
              </a:rPr>
            </a:b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16967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8A58B-7B57-4596-A649-C1EA03058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DF7EF-7C19-4727-B56F-8B0179B36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believe that soft robotic technology can revolutionize space and extreme environment exploration  </a:t>
            </a:r>
          </a:p>
          <a:p>
            <a:r>
              <a:rPr lang="en-US" dirty="0"/>
              <a:t>A lot of research must still be done, but the future is looking bright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87DCE4-5856-4D6B-8AF4-6423F1544A17}"/>
              </a:ext>
            </a:extLst>
          </p:cNvPr>
          <p:cNvSpPr txBox="1"/>
          <p:nvPr/>
        </p:nvSpPr>
        <p:spPr>
          <a:xfrm>
            <a:off x="3962400" y="6309944"/>
            <a:ext cx="373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none" dirty="0">
                <a:solidFill>
                  <a:srgbClr val="000000"/>
                </a:solidFill>
              </a:rPr>
              <a:t>(Shutterstock)</a:t>
            </a:r>
          </a:p>
        </p:txBody>
      </p:sp>
      <p:pic>
        <p:nvPicPr>
          <p:cNvPr id="12294" name="Picture 6" descr="Panorama of Mars at sunset, sunrise above the surface of Mars, Martian landscape, 3d rendering">
            <a:extLst>
              <a:ext uri="{FF2B5EF4-FFF2-40B4-BE49-F238E27FC236}">
                <a16:creationId xmlns:a16="http://schemas.microsoft.com/office/drawing/2014/main" id="{3C5E0E19-FE22-465C-B1B0-88B441A084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21"/>
          <a:stretch/>
        </p:blipFill>
        <p:spPr bwMode="auto">
          <a:xfrm>
            <a:off x="914400" y="4363503"/>
            <a:ext cx="7315200" cy="196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757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15292-DFBD-4023-8D6C-F7E2CBD5E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581A6-AF97-41F1-A5CA-71FE489D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000" b="0" dirty="0"/>
              <a:t>Born to Engineer. (2017). </a:t>
            </a:r>
            <a:r>
              <a:rPr lang="en-US" sz="1000" b="0" i="1" dirty="0"/>
              <a:t>Engineers control soft robots with magnetic fields — Born to Engineer</a:t>
            </a:r>
            <a:r>
              <a:rPr lang="en-US" sz="1000" b="0" dirty="0"/>
              <a:t>. [online] Available at: https://www.borntoengineer.com/engineers-control-soft-robots-magnetic-fields [Accessed 3 April. 2020].</a:t>
            </a:r>
          </a:p>
          <a:p>
            <a:pPr marL="0" indent="0">
              <a:buNone/>
            </a:pPr>
            <a:endParaRPr lang="en-US" sz="1000" b="0" dirty="0"/>
          </a:p>
          <a:p>
            <a:pPr marL="0" indent="0">
              <a:buNone/>
            </a:pPr>
            <a:r>
              <a:rPr lang="en-US" sz="1000" b="0" dirty="0"/>
              <a:t>Burrows, L. (2015). </a:t>
            </a:r>
            <a:r>
              <a:rPr lang="en-US" sz="1000" b="0" i="1" dirty="0"/>
              <a:t>And now, the hopping robot</a:t>
            </a:r>
            <a:r>
              <a:rPr lang="en-US" sz="1000" b="0" dirty="0"/>
              <a:t>. [online] Harvard Gazette. Available at: https://news.harvard.edu/gazette/story/2015/07/researchers-create-jumping-soft-robot-using-3-d-printer/ [Accessed 2 April. 2020].</a:t>
            </a:r>
          </a:p>
          <a:p>
            <a:pPr marL="0" indent="0">
              <a:buNone/>
            </a:pPr>
            <a:endParaRPr lang="en-US" sz="1000" b="0" dirty="0"/>
          </a:p>
          <a:p>
            <a:pPr marL="0" indent="0">
              <a:buNone/>
            </a:pPr>
            <a:r>
              <a:rPr lang="en-US" sz="1000" b="0" dirty="0"/>
              <a:t>Control </a:t>
            </a:r>
            <a:r>
              <a:rPr lang="en-US" sz="1000" b="0" dirty="0" err="1"/>
              <a:t>Farayand</a:t>
            </a:r>
            <a:r>
              <a:rPr lang="en-US" sz="1000" b="0" dirty="0"/>
              <a:t> </a:t>
            </a:r>
            <a:r>
              <a:rPr lang="en-US" sz="1000" b="0" dirty="0" err="1"/>
              <a:t>Pasargad</a:t>
            </a:r>
            <a:r>
              <a:rPr lang="en-US" sz="1000" b="0" dirty="0"/>
              <a:t> Robotic Group. (2016). </a:t>
            </a:r>
            <a:r>
              <a:rPr lang="en-US" sz="1000" b="0" i="1" dirty="0"/>
              <a:t>Soft Elastic Robots</a:t>
            </a:r>
            <a:r>
              <a:rPr lang="en-US" sz="1000" b="0" dirty="0"/>
              <a:t>. [online] Available at: https://robot.cfp.co.ir/en/robots/soft-elastic [Accessed 1 April. 2020].</a:t>
            </a:r>
          </a:p>
          <a:p>
            <a:pPr marL="0" indent="0">
              <a:buNone/>
            </a:pPr>
            <a:endParaRPr lang="en-US" sz="1000" b="0" dirty="0"/>
          </a:p>
          <a:p>
            <a:pPr marL="0" indent="0">
              <a:buNone/>
            </a:pPr>
            <a:r>
              <a:rPr lang="en-US" sz="1000" b="0" dirty="0"/>
              <a:t>Harvard School of Engineering and Applied Sciences. (2014). </a:t>
            </a:r>
            <a:r>
              <a:rPr lang="en-US" sz="1000" b="0" i="1" dirty="0"/>
              <a:t>Soft robotics ‘toolkit’ features everything a robot-maker needs</a:t>
            </a:r>
            <a:r>
              <a:rPr lang="en-US" sz="1000" b="0" dirty="0"/>
              <a:t>. [online] Available at: https://www.seas.harvard.edu/news/2014/09/soft-robotics-toolkit-features-everything-robot-maker-needs [Accessed 2 April. 2020].</a:t>
            </a:r>
          </a:p>
          <a:p>
            <a:pPr marL="0" indent="0">
              <a:buNone/>
            </a:pPr>
            <a:endParaRPr lang="en-US" sz="1000" b="0" dirty="0"/>
          </a:p>
          <a:p>
            <a:pPr marL="0" indent="0">
              <a:buNone/>
            </a:pPr>
            <a:r>
              <a:rPr lang="en-US" sz="1000" b="0" dirty="0"/>
              <a:t>Howell, E. (2019). </a:t>
            </a:r>
            <a:r>
              <a:rPr lang="en-US" sz="1000" b="0" i="1" dirty="0"/>
              <a:t>NASA Is Developing 'Soft Robots' to Help Explore Other Worlds</a:t>
            </a:r>
            <a:r>
              <a:rPr lang="en-US" sz="1000" b="0" dirty="0"/>
              <a:t>. [online] Space.com. Available at: https://www.space.com/soft-robots-could-crawl-on-the-moon.html [Accessed 3 April. 2020].</a:t>
            </a:r>
          </a:p>
          <a:p>
            <a:pPr marL="0" indent="0">
              <a:buNone/>
            </a:pPr>
            <a:endParaRPr lang="en-US" sz="1000" b="0" dirty="0"/>
          </a:p>
          <a:p>
            <a:pPr marL="0" indent="0">
              <a:buNone/>
            </a:pPr>
            <a:r>
              <a:rPr lang="en-US" sz="1000" b="0" dirty="0" err="1"/>
              <a:t>Quirós</a:t>
            </a:r>
            <a:r>
              <a:rPr lang="en-US" sz="1000" b="0" dirty="0"/>
              <a:t>, G. (2016). </a:t>
            </a:r>
            <a:r>
              <a:rPr lang="en-US" sz="1000" b="0" i="1" dirty="0"/>
              <a:t>This Pulsating Slime Mold Comes in Peace</a:t>
            </a:r>
            <a:r>
              <a:rPr lang="en-US" sz="1000" b="0" dirty="0"/>
              <a:t>. [online] KQED. Available at: https://www.kqed.org/science/635319/this-pulsating-slime-mold-comes-in-peace [Accessed 31 March. 2020].</a:t>
            </a:r>
          </a:p>
          <a:p>
            <a:pPr marL="0" indent="0">
              <a:buNone/>
            </a:pPr>
            <a:endParaRPr lang="en-US" sz="1000" b="0" dirty="0"/>
          </a:p>
          <a:p>
            <a:pPr marL="0" indent="0">
              <a:buNone/>
            </a:pPr>
            <a:r>
              <a:rPr lang="en-US" sz="1000" b="0" dirty="0"/>
              <a:t>Shipman, M. (2019). </a:t>
            </a:r>
            <a:r>
              <a:rPr lang="en-US" sz="1000" b="0" i="1" dirty="0"/>
              <a:t>NCSU, Elon researchers develop technique to control, reconfigure 'soft robots' remotely | WRAL </a:t>
            </a:r>
            <a:r>
              <a:rPr lang="en-US" sz="1000" b="0" i="1" dirty="0" err="1"/>
              <a:t>TechWire</a:t>
            </a:r>
            <a:r>
              <a:rPr lang="en-US" sz="1000" b="0" dirty="0"/>
              <a:t>. [online] WRAL </a:t>
            </a:r>
            <a:r>
              <a:rPr lang="en-US" sz="1000" b="0" dirty="0" err="1"/>
              <a:t>TechWire</a:t>
            </a:r>
            <a:r>
              <a:rPr lang="en-US" sz="1000" b="0" dirty="0"/>
              <a:t>. Available at: https://www.wraltechwire.com/2019/08/13/ncsu-elon-researchers-develop-technique-to-control-reconfigure-soft-robots-remotely/ [Accessed 28 March. 2020].</a:t>
            </a:r>
          </a:p>
          <a:p>
            <a:pPr marL="0" indent="0">
              <a:buNone/>
            </a:pPr>
            <a:endParaRPr lang="en-US" sz="1000" b="0" dirty="0"/>
          </a:p>
          <a:p>
            <a:pPr marL="0" indent="0">
              <a:buNone/>
            </a:pPr>
            <a:r>
              <a:rPr lang="en-US" sz="1000" b="0" dirty="0"/>
              <a:t>Sire, W. (2019). </a:t>
            </a:r>
            <a:r>
              <a:rPr lang="en-US" sz="1000" b="0" i="1" dirty="0"/>
              <a:t>Soft Robot - A review - </a:t>
            </a:r>
            <a:r>
              <a:rPr lang="en-US" sz="1000" b="0" i="1" dirty="0" err="1"/>
              <a:t>Elveflow</a:t>
            </a:r>
            <a:r>
              <a:rPr lang="en-US" sz="1000" b="0" dirty="0"/>
              <a:t>. [online] </a:t>
            </a:r>
            <a:r>
              <a:rPr lang="en-US" sz="1000" b="0" dirty="0" err="1"/>
              <a:t>Elveflow</a:t>
            </a:r>
            <a:r>
              <a:rPr lang="en-US" sz="1000" b="0" dirty="0"/>
              <a:t>. Available at: https://www.elveflow.com/microfluidic-tutorials/microfluidic-reviews-and-tutorials/soft-robot/ [Accessed 30 March. 2020].</a:t>
            </a:r>
          </a:p>
          <a:p>
            <a:pPr marL="0" indent="0">
              <a:buNone/>
            </a:pPr>
            <a:endParaRPr lang="en-US" sz="1000" b="0" dirty="0"/>
          </a:p>
          <a:p>
            <a:pPr marL="0" indent="0">
              <a:buNone/>
            </a:pPr>
            <a:r>
              <a:rPr lang="en-US" sz="1000" b="0" dirty="0" err="1"/>
              <a:t>Sklar</a:t>
            </a:r>
            <a:r>
              <a:rPr lang="en-US" sz="1000" b="0" dirty="0"/>
              <a:t>, J. (2016). </a:t>
            </a:r>
            <a:r>
              <a:rPr lang="en-US" sz="1000" b="0" i="1" dirty="0"/>
              <a:t>Meet The World First Completely Soft Robot</a:t>
            </a:r>
            <a:r>
              <a:rPr lang="en-US" sz="1000" b="0" dirty="0"/>
              <a:t>. [online] MIT Technology Review. Available at: https://www.technologyreview.com/s/603046/meet-the-worlds-first-completely-soft-robot/ [Accessed 26 March. 2020].</a:t>
            </a:r>
          </a:p>
          <a:p>
            <a:pPr marL="0" indent="0">
              <a:buNone/>
            </a:pPr>
            <a:br>
              <a:rPr lang="en-US" sz="1050" b="0" dirty="0"/>
            </a:br>
            <a:br>
              <a:rPr lang="en-US" sz="1050" b="0" dirty="0"/>
            </a:br>
            <a:br>
              <a:rPr lang="en-US" sz="1050" b="0" dirty="0"/>
            </a:br>
            <a:br>
              <a:rPr lang="en-US" sz="1050" b="0" dirty="0"/>
            </a:br>
            <a:br>
              <a:rPr lang="en-US" sz="1050" b="0" dirty="0"/>
            </a:b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457720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 bwMode="auto">
          <a:xfrm>
            <a:off x="0" y="1050925"/>
            <a:ext cx="9144000" cy="5843588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Microsoft YaHei" panose="020B0503020204020204" pitchFamily="34" charset="-122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447800" y="0"/>
            <a:ext cx="6629400" cy="6858000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Microsoft YaHei" panose="020B0503020204020204" pitchFamily="34" charset="-122"/>
              <a:cs typeface="Arial" charset="0"/>
            </a:endParaRPr>
          </a:p>
        </p:txBody>
      </p:sp>
      <p:sp>
        <p:nvSpPr>
          <p:cNvPr id="30" name="Rectangle 2" descr=" 8"/>
          <p:cNvSpPr txBox="1">
            <a:spLocks noRot="1" noChangeArrowheads="1"/>
          </p:cNvSpPr>
          <p:nvPr/>
        </p:nvSpPr>
        <p:spPr bwMode="auto">
          <a:xfrm>
            <a:off x="492125" y="2819400"/>
            <a:ext cx="8305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aramond"/>
              <a:ea typeface="+mj-ea"/>
              <a:cs typeface="+mj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FE228C-EF8A-44B1-9E16-7D967CE8B249}"/>
              </a:ext>
            </a:extLst>
          </p:cNvPr>
          <p:cNvSpPr/>
          <p:nvPr/>
        </p:nvSpPr>
        <p:spPr bwMode="auto">
          <a:xfrm>
            <a:off x="0" y="14666"/>
            <a:ext cx="9144000" cy="6818313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Microsoft YaHei" panose="020B0503020204020204" pitchFamily="34" charset="-122"/>
              <a:cs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548348-1E1E-4FD7-AE27-064C8B0F7015}"/>
              </a:ext>
            </a:extLst>
          </p:cNvPr>
          <p:cNvSpPr txBox="1"/>
          <p:nvPr/>
        </p:nvSpPr>
        <p:spPr>
          <a:xfrm>
            <a:off x="213518" y="5959147"/>
            <a:ext cx="87169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/>
                <a:ea typeface="Microsoft YaHei" panose="020B0503020204020204" pitchFamily="34" charset="-122"/>
                <a:cs typeface="Arial" charset="0"/>
              </a:rPr>
              <a:t>Space and Terrestrial Robotic Exploration (SpaceTREx) Laboratory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14D41B-2D24-4E09-A588-A16690741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741" y="91746"/>
            <a:ext cx="4953000" cy="577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245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 bwMode="auto">
          <a:xfrm>
            <a:off x="0" y="1050925"/>
            <a:ext cx="9144000" cy="5843588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Microsoft YaHei" panose="020B0503020204020204" pitchFamily="34" charset="-122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447800" y="0"/>
            <a:ext cx="6629400" cy="6858000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Microsoft YaHei" panose="020B0503020204020204" pitchFamily="34" charset="-122"/>
              <a:cs typeface="Arial" charset="0"/>
            </a:endParaRPr>
          </a:p>
        </p:txBody>
      </p:sp>
      <p:sp>
        <p:nvSpPr>
          <p:cNvPr id="30" name="Rectangle 2" descr=" 8"/>
          <p:cNvSpPr txBox="1">
            <a:spLocks noRot="1" noChangeArrowheads="1"/>
          </p:cNvSpPr>
          <p:nvPr/>
        </p:nvSpPr>
        <p:spPr bwMode="auto">
          <a:xfrm>
            <a:off x="492125" y="2819400"/>
            <a:ext cx="8305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aramond"/>
              <a:ea typeface="+mj-ea"/>
              <a:cs typeface="+mj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FE228C-EF8A-44B1-9E16-7D967CE8B249}"/>
              </a:ext>
            </a:extLst>
          </p:cNvPr>
          <p:cNvSpPr/>
          <p:nvPr/>
        </p:nvSpPr>
        <p:spPr bwMode="auto">
          <a:xfrm>
            <a:off x="-25400" y="-12700"/>
            <a:ext cx="9144000" cy="6818313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Microsoft YaHei" panose="020B0503020204020204" pitchFamily="34" charset="-122"/>
              <a:cs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548348-1E1E-4FD7-AE27-064C8B0F7015}"/>
              </a:ext>
            </a:extLst>
          </p:cNvPr>
          <p:cNvSpPr txBox="1"/>
          <p:nvPr/>
        </p:nvSpPr>
        <p:spPr>
          <a:xfrm>
            <a:off x="127000" y="6096000"/>
            <a:ext cx="8716963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/>
                <a:ea typeface="Microsoft YaHei" panose="020B0503020204020204" pitchFamily="34" charset="-122"/>
                <a:cs typeface="Times New Roman" panose="02020603050405020304" pitchFamily="18" charset="0"/>
              </a:rPr>
              <a:t>Asteroid Science, Technology and Exploration Research Organized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/>
                <a:ea typeface="Microsoft YaHei" panose="020B0503020204020204" pitchFamily="34" charset="-122"/>
                <a:cs typeface="Times New Roman" panose="02020603050405020304" pitchFamily="18" charset="0"/>
              </a:rPr>
              <a:t>by Inclusive eDucation (ASTEROID) Center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5AB8B7-ACD9-4E89-8938-3216CD1510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169" y="58545"/>
            <a:ext cx="5057659" cy="590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439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7"/>
          <p:cNvSpPr>
            <a:spLocks noChangeArrowheads="1"/>
          </p:cNvSpPr>
          <p:nvPr/>
        </p:nvSpPr>
        <p:spPr bwMode="auto">
          <a:xfrm>
            <a:off x="0" y="0"/>
            <a:ext cx="9144000" cy="68945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447800" y="0"/>
            <a:ext cx="66294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748" name="Rectangle 1"/>
          <p:cNvSpPr>
            <a:spLocks noChangeArrowheads="1"/>
          </p:cNvSpPr>
          <p:nvPr/>
        </p:nvSpPr>
        <p:spPr bwMode="auto">
          <a:xfrm>
            <a:off x="6162675" y="2112963"/>
            <a:ext cx="2981325" cy="2425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sng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DADFD2-82FC-46F7-A740-095D67C8C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50A663-72D6-4098-9AB1-8BD370636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135778"/>
            <a:ext cx="8522677" cy="546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143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0BBA3-E903-468B-928F-B6F5684DE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Soft Robotics?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006FC-1D68-4417-BB1D-FE12C08B5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Fast growing subfield of Robotics </a:t>
            </a:r>
          </a:p>
          <a:p>
            <a:r>
              <a:rPr lang="en-US" dirty="0"/>
              <a:t>Deals with robots that use highly </a:t>
            </a:r>
            <a:r>
              <a:rPr lang="en-US" u="sng" dirty="0"/>
              <a:t>adaptable materials</a:t>
            </a:r>
          </a:p>
          <a:p>
            <a:r>
              <a:rPr lang="en-US" dirty="0"/>
              <a:t>Main Areas to Focus On:</a:t>
            </a:r>
          </a:p>
          <a:p>
            <a:pPr lvl="1"/>
            <a:r>
              <a:rPr lang="en-US" dirty="0"/>
              <a:t>Mobility </a:t>
            </a:r>
          </a:p>
          <a:p>
            <a:pPr lvl="1"/>
            <a:r>
              <a:rPr lang="en-US" dirty="0"/>
              <a:t>Cooperation</a:t>
            </a:r>
          </a:p>
          <a:p>
            <a:pPr lvl="1"/>
            <a:r>
              <a:rPr lang="en-US" dirty="0"/>
              <a:t>Shaping </a:t>
            </a:r>
          </a:p>
          <a:p>
            <a:pPr lvl="1"/>
            <a:r>
              <a:rPr lang="en-US" dirty="0"/>
              <a:t>Leveling 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4E64A703-7496-4A02-A64D-8D05F4F43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200400"/>
            <a:ext cx="3086100" cy="203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C2C972E-05E9-4BE5-9EAE-AA670CAECA00}"/>
              </a:ext>
            </a:extLst>
          </p:cNvPr>
          <p:cNvSpPr/>
          <p:nvPr/>
        </p:nvSpPr>
        <p:spPr>
          <a:xfrm>
            <a:off x="5257800" y="52354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u="none" dirty="0">
                <a:solidFill>
                  <a:srgbClr val="000000"/>
                </a:solidFill>
                <a:latin typeface="+mn-lt"/>
              </a:rPr>
              <a:t>(Born to Engineer, 2017)</a:t>
            </a:r>
            <a:endParaRPr lang="en-US" sz="1200" dirty="0">
              <a:latin typeface="+mn-lt"/>
            </a:endParaRPr>
          </a:p>
          <a:p>
            <a:br>
              <a:rPr lang="en-US" sz="1200" dirty="0">
                <a:latin typeface="+mn-lt"/>
              </a:rPr>
            </a:b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630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31296-B4F0-4F28-B154-ADC9BB663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need Soft Robots?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5C6AD8-7FEC-4DDA-B1CA-2D6D5A9E7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 Robots are </a:t>
            </a:r>
            <a:r>
              <a:rPr lang="en-US" u="sng" dirty="0"/>
              <a:t>rigid</a:t>
            </a:r>
            <a:r>
              <a:rPr lang="en-US" dirty="0"/>
              <a:t> and cannot adapt their shape to the surroundings</a:t>
            </a:r>
          </a:p>
          <a:p>
            <a:r>
              <a:rPr lang="en-US" dirty="0"/>
              <a:t>Soft robots can be </a:t>
            </a:r>
            <a:r>
              <a:rPr lang="en-US" u="sng" dirty="0"/>
              <a:t>moldable</a:t>
            </a:r>
            <a:r>
              <a:rPr lang="en-US" dirty="0"/>
              <a:t> to better work together to </a:t>
            </a:r>
            <a:r>
              <a:rPr lang="en-US" u="sng" dirty="0"/>
              <a:t>form new structures </a:t>
            </a:r>
          </a:p>
          <a:p>
            <a:r>
              <a:rPr lang="en-US" dirty="0"/>
              <a:t>Soft robots have </a:t>
            </a:r>
            <a:r>
              <a:rPr lang="en-US" u="sng" dirty="0"/>
              <a:t>greater degrees of freedom </a:t>
            </a:r>
          </a:p>
          <a:p>
            <a:r>
              <a:rPr lang="en-US" dirty="0"/>
              <a:t>Better </a:t>
            </a:r>
            <a:r>
              <a:rPr lang="en-US" u="sng" dirty="0"/>
              <a:t>mobility in extreme environments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2167A281-6DD4-49C4-92C5-4BC1C8331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267" y="4819650"/>
            <a:ext cx="3183466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96CDB29-31EA-48C6-B129-6064D6E753B1}"/>
              </a:ext>
            </a:extLst>
          </p:cNvPr>
          <p:cNvSpPr/>
          <p:nvPr/>
        </p:nvSpPr>
        <p:spPr>
          <a:xfrm>
            <a:off x="2895600" y="6610350"/>
            <a:ext cx="281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u="none" dirty="0">
                <a:solidFill>
                  <a:srgbClr val="000000"/>
                </a:solidFill>
                <a:latin typeface="+mn-lt"/>
              </a:rPr>
              <a:t>(NASA, 2017)</a:t>
            </a:r>
            <a:endParaRPr lang="en-US" sz="1200" dirty="0">
              <a:latin typeface="+mn-lt"/>
            </a:endParaRPr>
          </a:p>
          <a:p>
            <a:br>
              <a:rPr lang="en-US" sz="1200" dirty="0">
                <a:latin typeface="+mn-lt"/>
              </a:rPr>
            </a:b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5536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88FD2-5047-48D1-AAB1-A78D9FD55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our Vision?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B7D71-9807-4603-888D-1A7384BE2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have robots that </a:t>
            </a:r>
            <a:r>
              <a:rPr lang="en-US" u="sng" dirty="0"/>
              <a:t>conform themselves</a:t>
            </a:r>
            <a:r>
              <a:rPr lang="en-US" dirty="0"/>
              <a:t> to different environments and accomplish mission goals</a:t>
            </a:r>
          </a:p>
          <a:p>
            <a:r>
              <a:rPr lang="en-US" dirty="0"/>
              <a:t>To have robots </a:t>
            </a:r>
            <a:r>
              <a:rPr lang="en-US" u="sng" dirty="0"/>
              <a:t>cooperate</a:t>
            </a:r>
            <a:r>
              <a:rPr lang="en-US" dirty="0"/>
              <a:t> to accomplish tasks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Robots launching each other</a:t>
            </a:r>
          </a:p>
          <a:p>
            <a:pPr lvl="1"/>
            <a:r>
              <a:rPr lang="en-US" dirty="0"/>
              <a:t>Navigating a cavern on Mars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FE467CA-4740-43EC-95E1-D54040B86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661" y="3810000"/>
            <a:ext cx="3383139" cy="225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75A9B31-BE3C-4D0C-BF24-52A61052036A}"/>
              </a:ext>
            </a:extLst>
          </p:cNvPr>
          <p:cNvSpPr/>
          <p:nvPr/>
        </p:nvSpPr>
        <p:spPr>
          <a:xfrm>
            <a:off x="5638800" y="6096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u="none" dirty="0">
                <a:solidFill>
                  <a:srgbClr val="000000"/>
                </a:solidFill>
                <a:latin typeface="+mn-lt"/>
              </a:rPr>
              <a:t>(</a:t>
            </a:r>
            <a:r>
              <a:rPr lang="en-US" sz="1200" u="none" dirty="0" err="1">
                <a:solidFill>
                  <a:srgbClr val="000000"/>
                </a:solidFill>
                <a:latin typeface="+mn-lt"/>
              </a:rPr>
              <a:t>Granath</a:t>
            </a:r>
            <a:r>
              <a:rPr lang="en-US" sz="1200" u="none" dirty="0">
                <a:solidFill>
                  <a:srgbClr val="000000"/>
                </a:solidFill>
                <a:latin typeface="+mn-lt"/>
              </a:rPr>
              <a:t>, 2017)</a:t>
            </a:r>
            <a:endParaRPr lang="en-US" sz="1200" dirty="0">
              <a:latin typeface="+mn-lt"/>
            </a:endParaRPr>
          </a:p>
          <a:p>
            <a:br>
              <a:rPr lang="en-US" sz="1200" dirty="0">
                <a:latin typeface="+mn-lt"/>
              </a:rPr>
            </a:b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6294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28A1C-29CC-4B8C-B2DC-9FB5320A4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We Want to Answer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00144-88FF-4576-B0F2-8D9DA2B56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0" y="1945368"/>
            <a:ext cx="4572000" cy="4684031"/>
          </a:xfrm>
        </p:spPr>
        <p:txBody>
          <a:bodyPr/>
          <a:lstStyle/>
          <a:p>
            <a:r>
              <a:rPr lang="en-US" dirty="0"/>
              <a:t>How will the robots </a:t>
            </a:r>
            <a:r>
              <a:rPr lang="en-US" u="sng" dirty="0"/>
              <a:t>move</a:t>
            </a:r>
            <a:r>
              <a:rPr lang="en-US" dirty="0"/>
              <a:t>? </a:t>
            </a:r>
          </a:p>
          <a:p>
            <a:r>
              <a:rPr lang="en-US" dirty="0"/>
              <a:t>What </a:t>
            </a:r>
            <a:r>
              <a:rPr lang="en-US" u="sng" dirty="0"/>
              <a:t>materials</a:t>
            </a:r>
            <a:r>
              <a:rPr lang="en-US" dirty="0"/>
              <a:t> should we use?</a:t>
            </a:r>
          </a:p>
          <a:p>
            <a:r>
              <a:rPr lang="en-US" dirty="0"/>
              <a:t>How to </a:t>
            </a:r>
            <a:r>
              <a:rPr lang="en-US" u="sng" dirty="0"/>
              <a:t>3D print </a:t>
            </a:r>
            <a:r>
              <a:rPr lang="en-US" dirty="0"/>
              <a:t>soft robots?</a:t>
            </a:r>
          </a:p>
          <a:p>
            <a:r>
              <a:rPr lang="en-US" dirty="0"/>
              <a:t>How </a:t>
            </a:r>
            <a:r>
              <a:rPr lang="en-US" u="sng" dirty="0"/>
              <a:t>strong</a:t>
            </a:r>
            <a:r>
              <a:rPr lang="en-US" dirty="0"/>
              <a:t> are the soft robots?</a:t>
            </a:r>
          </a:p>
          <a:p>
            <a:r>
              <a:rPr lang="en-US" dirty="0"/>
              <a:t>Will the robots succeed in </a:t>
            </a:r>
            <a:r>
              <a:rPr lang="en-US" u="sng" dirty="0"/>
              <a:t>extreme/space environments</a:t>
            </a:r>
            <a:r>
              <a:rPr lang="en-US" dirty="0"/>
              <a:t>?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055F5C0-F664-4C78-B686-DD4BC6548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400"/>
            <a:ext cx="3498584" cy="262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B4EA41-F723-4D12-AE81-18CCE294E6C6}"/>
              </a:ext>
            </a:extLst>
          </p:cNvPr>
          <p:cNvSpPr/>
          <p:nvPr/>
        </p:nvSpPr>
        <p:spPr>
          <a:xfrm>
            <a:off x="533400" y="47662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u="none" dirty="0">
                <a:solidFill>
                  <a:srgbClr val="000000"/>
                </a:solidFill>
                <a:latin typeface="+mn-lt"/>
              </a:rPr>
              <a:t>(NPR, 2016)</a:t>
            </a:r>
            <a:endParaRPr lang="en-US" sz="1200" dirty="0">
              <a:latin typeface="+mn-lt"/>
            </a:endParaRPr>
          </a:p>
          <a:p>
            <a:br>
              <a:rPr lang="en-US" sz="1200" dirty="0">
                <a:latin typeface="+mn-lt"/>
              </a:rPr>
            </a:b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7644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>
            <a:extLst>
              <a:ext uri="{FF2B5EF4-FFF2-40B4-BE49-F238E27FC236}">
                <a16:creationId xmlns:a16="http://schemas.microsoft.com/office/drawing/2014/main" id="{D52181BE-236D-4508-93B9-D560EA4D2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432898"/>
            <a:ext cx="4682610" cy="154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95FA84-C76E-4C93-96D0-B83FC7ECB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the Actuation of Soft Robots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8A8D4-A241-4579-A4A8-CC287D7E1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45369"/>
            <a:ext cx="3810000" cy="4463414"/>
          </a:xfrm>
        </p:spPr>
        <p:txBody>
          <a:bodyPr/>
          <a:lstStyle/>
          <a:p>
            <a:r>
              <a:rPr lang="en-US" dirty="0"/>
              <a:t>The soft material makes up chambers/channels </a:t>
            </a:r>
          </a:p>
          <a:p>
            <a:r>
              <a:rPr lang="en-US" dirty="0"/>
              <a:t>Pressurized fluids create stress in the material causing deformation </a:t>
            </a:r>
          </a:p>
          <a:p>
            <a:r>
              <a:rPr lang="en-US" dirty="0"/>
              <a:t>By controlling the stresses, the robot can be moved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FEBF60-8CC5-44A7-B773-1E040FA05B9D}"/>
              </a:ext>
            </a:extLst>
          </p:cNvPr>
          <p:cNvSpPr/>
          <p:nvPr/>
        </p:nvSpPr>
        <p:spPr>
          <a:xfrm>
            <a:off x="4421028" y="289490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u="none" dirty="0">
                <a:solidFill>
                  <a:srgbClr val="000000"/>
                </a:solidFill>
                <a:latin typeface="+mn-lt"/>
              </a:rPr>
              <a:t>(Sire, 2019)</a:t>
            </a:r>
            <a:endParaRPr lang="en-US" sz="1200" dirty="0">
              <a:latin typeface="+mn-lt"/>
            </a:endParaRPr>
          </a:p>
          <a:p>
            <a:br>
              <a:rPr lang="en-US" sz="1200" dirty="0">
                <a:latin typeface="+mn-lt"/>
              </a:rPr>
            </a:br>
            <a:endParaRPr lang="en-US" sz="1200" dirty="0"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C31D06-5745-45C3-BAB6-C11D0E495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102010"/>
            <a:ext cx="3247318" cy="337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E5651DA-BFE1-424C-81B7-5B6A41C0F217}"/>
              </a:ext>
            </a:extLst>
          </p:cNvPr>
          <p:cNvSpPr/>
          <p:nvPr/>
        </p:nvSpPr>
        <p:spPr>
          <a:xfrm>
            <a:off x="5257800" y="639288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u="none" dirty="0">
                <a:solidFill>
                  <a:srgbClr val="000000"/>
                </a:solidFill>
                <a:latin typeface="+mn-lt"/>
              </a:rPr>
              <a:t>(Sire, 2019)</a:t>
            </a:r>
            <a:endParaRPr lang="en-US" sz="1200" dirty="0">
              <a:solidFill>
                <a:srgbClr val="000000"/>
              </a:solidFill>
              <a:latin typeface="+mn-lt"/>
            </a:endParaRPr>
          </a:p>
          <a:p>
            <a:br>
              <a:rPr lang="en-US" sz="1200" dirty="0">
                <a:solidFill>
                  <a:srgbClr val="000000"/>
                </a:solidFill>
                <a:latin typeface="+mn-lt"/>
              </a:rPr>
            </a:br>
            <a:endParaRPr lang="en-US" sz="12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9079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B66EA-E3C9-4DFF-A645-3A94C1EB2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Materials to Use for Soft Robotics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A88BA-6FA5-443A-9616-30A25387F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Thermoplastic Polyurethane (TPU)</a:t>
            </a:r>
          </a:p>
          <a:p>
            <a:r>
              <a:rPr lang="en-US" dirty="0"/>
              <a:t>After a great deal of consideration, we selected TPU as a material that can achieve the goals of soft robots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68278FE6-DEDB-475A-A816-FE1F81183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185" y="3429000"/>
            <a:ext cx="4541630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9A001E5-4894-422E-A6EF-D29A0548D79E}"/>
              </a:ext>
            </a:extLst>
          </p:cNvPr>
          <p:cNvSpPr/>
          <p:nvPr/>
        </p:nvSpPr>
        <p:spPr>
          <a:xfrm>
            <a:off x="2270815" y="658205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u="none" dirty="0">
                <a:solidFill>
                  <a:srgbClr val="000000"/>
                </a:solidFill>
                <a:latin typeface="+mn-lt"/>
              </a:rPr>
              <a:t>(</a:t>
            </a:r>
            <a:r>
              <a:rPr lang="en-US" sz="1200" u="none" dirty="0" err="1">
                <a:solidFill>
                  <a:srgbClr val="000000"/>
                </a:solidFill>
                <a:latin typeface="+mn-lt"/>
              </a:rPr>
              <a:t>Langnau</a:t>
            </a:r>
            <a:r>
              <a:rPr lang="en-US" sz="1200" u="none" dirty="0">
                <a:solidFill>
                  <a:srgbClr val="000000"/>
                </a:solidFill>
                <a:latin typeface="+mn-lt"/>
              </a:rPr>
              <a:t>, 2018)</a:t>
            </a:r>
            <a:endParaRPr lang="en-US" sz="1200" dirty="0">
              <a:solidFill>
                <a:srgbClr val="000000"/>
              </a:solidFill>
              <a:latin typeface="+mn-lt"/>
            </a:endParaRPr>
          </a:p>
          <a:p>
            <a:br>
              <a:rPr lang="en-US" sz="1200" dirty="0">
                <a:solidFill>
                  <a:srgbClr val="000000"/>
                </a:solidFill>
                <a:latin typeface="+mn-lt"/>
              </a:rPr>
            </a:br>
            <a:endParaRPr lang="en-US" sz="12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2886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C1563B5D-58C2-4199-902C-B9926F29A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967" y="1977214"/>
            <a:ext cx="36576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3C134E-48A4-4CE9-8A96-EFDEE2635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Thermoplastic Polyurethane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DDC15-76B7-4347-8FFF-70825596D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45369"/>
            <a:ext cx="5257800" cy="4463414"/>
          </a:xfrm>
        </p:spPr>
        <p:txBody>
          <a:bodyPr/>
          <a:lstStyle/>
          <a:p>
            <a:r>
              <a:rPr lang="en-US" dirty="0"/>
              <a:t>Known as a combination of rubber and plastic </a:t>
            </a:r>
          </a:p>
          <a:p>
            <a:r>
              <a:rPr lang="en-US" u="sng" dirty="0"/>
              <a:t>Extremely flexible, durable, and smooth</a:t>
            </a:r>
          </a:p>
          <a:p>
            <a:r>
              <a:rPr lang="en-US" dirty="0"/>
              <a:t>Excellent </a:t>
            </a:r>
            <a:r>
              <a:rPr lang="en-US" u="sng" dirty="0"/>
              <a:t>tensile strength</a:t>
            </a:r>
            <a:r>
              <a:rPr lang="en-US" dirty="0"/>
              <a:t> and elongation </a:t>
            </a:r>
          </a:p>
          <a:p>
            <a:r>
              <a:rPr lang="en-US" dirty="0"/>
              <a:t>Good load bearing capacity</a:t>
            </a:r>
          </a:p>
          <a:p>
            <a:r>
              <a:rPr lang="en-US" dirty="0"/>
              <a:t>Able to be </a:t>
            </a:r>
            <a:r>
              <a:rPr lang="en-US" u="sng" dirty="0"/>
              <a:t>3D printed </a:t>
            </a:r>
          </a:p>
          <a:p>
            <a:r>
              <a:rPr lang="en-US" dirty="0"/>
              <a:t>Stable under high-vacuum conditions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66FB79-A217-4100-85DF-D288D487D7C7}"/>
              </a:ext>
            </a:extLst>
          </p:cNvPr>
          <p:cNvSpPr txBox="1"/>
          <p:nvPr/>
        </p:nvSpPr>
        <p:spPr>
          <a:xfrm>
            <a:off x="5457967" y="5850642"/>
            <a:ext cx="28478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none" dirty="0">
                <a:solidFill>
                  <a:srgbClr val="000000"/>
                </a:solidFill>
                <a:latin typeface="+mn-lt"/>
              </a:rPr>
              <a:t>(</a:t>
            </a:r>
            <a:r>
              <a:rPr lang="en-US" sz="1200" u="none" dirty="0" err="1">
                <a:solidFill>
                  <a:srgbClr val="000000"/>
                </a:solidFill>
                <a:latin typeface="+mn-lt"/>
              </a:rPr>
              <a:t>Ninjaflex</a:t>
            </a:r>
            <a:r>
              <a:rPr lang="en-US" sz="1200" u="none" dirty="0">
                <a:solidFill>
                  <a:srgbClr val="000000"/>
                </a:solidFill>
                <a:latin typeface="+mn-lt"/>
              </a:rPr>
              <a:t>, 2016)</a:t>
            </a:r>
          </a:p>
        </p:txBody>
      </p:sp>
    </p:spTree>
    <p:extLst>
      <p:ext uri="{BB962C8B-B14F-4D97-AF65-F5344CB8AC3E}">
        <p14:creationId xmlns:p14="http://schemas.microsoft.com/office/powerpoint/2010/main" val="3626461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C1496-00F1-4A61-A446-373EBBA11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and Analysis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CA751-78CC-4896-BED2-C066594563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Soft robots are designed using 3D modelling systems (Solidworks) and 3D printed </a:t>
            </a:r>
          </a:p>
          <a:p>
            <a:r>
              <a:rPr lang="en-US" dirty="0"/>
              <a:t>Experiments are performed to test:</a:t>
            </a:r>
          </a:p>
          <a:p>
            <a:pPr lvl="1"/>
            <a:r>
              <a:rPr lang="en-US" dirty="0"/>
              <a:t>Material Endurance</a:t>
            </a:r>
          </a:p>
          <a:p>
            <a:pPr lvl="1"/>
            <a:r>
              <a:rPr lang="en-US" dirty="0"/>
              <a:t>Material Strength</a:t>
            </a:r>
          </a:p>
          <a:p>
            <a:pPr lvl="1"/>
            <a:r>
              <a:rPr lang="en-US" dirty="0"/>
              <a:t>Material Adaptability</a:t>
            </a:r>
          </a:p>
          <a:p>
            <a:pPr lvl="1"/>
            <a:r>
              <a:rPr lang="en-US" dirty="0"/>
              <a:t>Material Movement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B5F418FC-CB1F-4B5E-90AA-D13A1ED71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581400"/>
            <a:ext cx="3581400" cy="201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A93945-8C89-4935-AB7A-7F81CC7B46BF}"/>
              </a:ext>
            </a:extLst>
          </p:cNvPr>
          <p:cNvSpPr txBox="1"/>
          <p:nvPr/>
        </p:nvSpPr>
        <p:spPr>
          <a:xfrm>
            <a:off x="5029200" y="5595938"/>
            <a:ext cx="342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(Howell, 2019)</a:t>
            </a:r>
          </a:p>
        </p:txBody>
      </p:sp>
    </p:spTree>
    <p:extLst>
      <p:ext uri="{BB962C8B-B14F-4D97-AF65-F5344CB8AC3E}">
        <p14:creationId xmlns:p14="http://schemas.microsoft.com/office/powerpoint/2010/main" val="38944760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pagestyle{empty}&#10;\usepackage{xspace,amssymb,amsfonts,amsmath}&#10;\usepackage{color}&#10;\usepackage{TeX4PPT}&#10;"/>
  <p:tag name="MAGPC" val="200"/>
  <p:tag name="FONTSIZE" val="10"/>
  <p:tag name="MMPROD_NEXTUNIQUEID" val="10009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dec52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1&quot;/&gt;&lt;property id=&quot;20182&quot; value=&quot;0&quot;/&gt;&lt;property id=&quot;20183&quot; value=&quot;1&quot;/&gt;&lt;property id=&quot;20184&quot; value=&quot;7&quot;/&gt;&lt;property id=&quot;20224&quot; value=&quot;C:\Documents and Settings\Jekan\Desktop&quot;/&gt;&lt;property id=&quot;20250&quot; value=&quot;0&quot;/&gt;&lt;property id=&quot;20251&quot; value=&quot;0&quot;/&gt;&lt;property id=&quot;20259&quot; value=&quot;0&quot;/&gt;&lt;object type=&quot;10&quot; unique_id=&quot;10002&quot;&gt;&lt;object type=&quot;11&quot; unique_id=&quot;10003&quot;&gt;&lt;property id=&quot;20180&quot; value=&quot;0&quot;/&gt;&lt;property id=&quot;20181&quot; value=&quot;1&quot;/&gt;&lt;property id=&quot;20182&quot; value=&quot;0&quot;/&gt;&lt;property id=&quot;20183&quot; value=&quot;1&quot;/&gt;&lt;/object&gt;&lt;object type=&quot;12&quot; unique_id=&quot;10145&quot;&gt;&lt;/object&gt;&lt;/object&gt;&lt;object type=&quot;4&quot; unique_id=&quot;10004&quot;&gt;&lt;/object&gt;&lt;object type=&quot;2&quot; unique_id=&quot;10005&quot;&gt;&lt;object type=&quot;3&quot; unique_id=&quot;10006&quot;&gt;&lt;property id=&quot;20148&quot; value=&quot;5&quot;/&gt;&lt;property id=&quot;20300&quot; value=&quot;Slide 1 - &amp;quot;A Regulatory Theory &amp;#x0D;&amp;#x0A;of Cortical Organization &amp;#x0D;&amp;#x0A;and its Applications to Robotics&amp;quot;&quot;/&gt;&lt;property id=&quot;20307&quot; value=&quot;256&quot;/&gt;&lt;property id=&quot;20309&quot; value=&quot;-1&quot;/&gt;&lt;/object&gt;&lt;object type=&quot;3&quot; unique_id=&quot;10007&quot;&gt;&lt;property id=&quot;20148&quot; value=&quot;5&quot;/&gt;&lt;property id=&quot;20300&quot; value=&quot;Slide 2 - &amp;quot;Outline&amp;quot;&quot;/&gt;&lt;property id=&quot;20307&quot; value=&quot;257&quot;/&gt;&lt;property id=&quot;20309&quot; value=&quot;-1&quot;/&gt;&lt;/object&gt;&lt;object type=&quot;3&quot; unique_id=&quot;10008&quot;&gt;&lt;property id=&quot;20148&quot; value=&quot;5&quot;/&gt;&lt;property id=&quot;20300&quot; value=&quot;Slide 3 - &amp;quot;Motivation&amp;quot;&quot;/&gt;&lt;property id=&quot;20307&quot; value=&quot;258&quot;/&gt;&lt;property id=&quot;20309&quot; value=&quot;-1&quot;/&gt;&lt;/object&gt;&lt;object type=&quot;3&quot; unique_id=&quot;10009&quot;&gt;&lt;property id=&quot;20148&quot; value=&quot;5&quot;/&gt;&lt;property id=&quot;20300&quot; value=&quot;Slide 4 - &amp;quot;Motivation&amp;quot;&quot;/&gt;&lt;property id=&quot;20307&quot; value=&quot;276&quot;/&gt;&lt;property id=&quot;20309&quot; value=&quot;-1&quot;/&gt;&lt;/object&gt;&lt;object type=&quot;3&quot; unique_id=&quot;10010&quot;&gt;&lt;property id=&quot;20148&quot; value=&quot;5&quot;/&gt;&lt;property id=&quot;20300&quot; value=&quot;Slide 5 - &amp;quot;Motivation&amp;quot;&quot;/&gt;&lt;property id=&quot;20307&quot; value=&quot;277&quot;/&gt;&lt;property id=&quot;20309&quot; value=&quot;-1&quot;/&gt;&lt;/object&gt;&lt;object type=&quot;3&quot; unique_id=&quot;10016&quot;&gt;&lt;property id=&quot;20148&quot; value=&quot;5&quot;/&gt;&lt;property id=&quot;20300&quot; value=&quot;Slide 10 - &amp;quot;Nature’s Control System: Regulation&amp;quot;&quot;/&gt;&lt;property id=&quot;20307&quot; value=&quot;278&quot;/&gt;&lt;property id=&quot;20309&quot; value=&quot;-1&quot;/&gt;&lt;/object&gt;&lt;object type=&quot;3&quot; unique_id=&quot;10017&quot;&gt;&lt;property id=&quot;20148&quot; value=&quot;5&quot;/&gt;&lt;property id=&quot;20300&quot; value=&quot;Slide 11 - &amp;quot;Objective&amp;quot;&quot;/&gt;&lt;property id=&quot;20307&quot; value=&quot;267&quot;/&gt;&lt;property id=&quot;20309&quot; value=&quot;-1&quot;/&gt;&lt;/object&gt;&lt;object type=&quot;3&quot; unique_id=&quot;10018&quot;&gt;&lt;property id=&quot;20148&quot; value=&quot;5&quot;/&gt;&lt;property id=&quot;20300&quot; value=&quot;Slide 130 - &amp;quot;Evolutionary Algorithms&amp;quot;&quot;/&gt;&lt;property id=&quot;20307&quot; value=&quot;299&quot;/&gt;&lt;property id=&quot;20309&quot; value=&quot;-1&quot;/&gt;&lt;/object&gt;&lt;object type=&quot;3&quot; unique_id=&quot;10019&quot;&gt;&lt;property id=&quot;20148&quot; value=&quot;5&quot;/&gt;&lt;property id=&quot;20300&quot; value=&quot;Slide 131 - &amp;quot;Background: Artificial Neural Networks&amp;quot;&quot;/&gt;&lt;property id=&quot;20307&quot; value=&quot;298&quot;/&gt;&lt;property id=&quot;20309&quot; value=&quot;-1&quot;/&gt;&lt;/object&gt;&lt;object type=&quot;3&quot; unique_id=&quot;10020&quot;&gt;&lt;property id=&quot;20148&quot; value=&quot;5&quot;/&gt;&lt;property id=&quot;20300&quot; value=&quot;Slide 132 - &amp;quot;Background: Artificial Neural Networks&amp;quot;&quot;/&gt;&lt;property id=&quot;20307&quot; value=&quot;324&quot;/&gt;&lt;property id=&quot;20309&quot; value=&quot;-1&quot;/&gt;&lt;/object&gt;&lt;object type=&quot;3&quot; unique_id=&quot;10021&quot;&gt;&lt;property id=&quot;20148&quot; value=&quot;5&quot;/&gt;&lt;property id=&quot;20300&quot; value=&quot;Slide 12 - &amp;quot;Artificial Neural Tissue&amp;#x0D;&amp;#x0A;[Thangavelautham &amp;amp; D’Eleuterio, 2005]&amp;#x0D;&amp;#x0A;&amp;quot;&quot;/&gt;&lt;property id=&quot;20307&quot; value=&quot;268&quot;/&gt;&lt;property id=&quot;20309&quot; value=&quot;-1&quot;/&gt;&lt;/object&gt;&lt;object type=&quot;3&quot; unique_id=&quot;10022&quot;&gt;&lt;property id=&quot;20148&quot; value=&quot;5&quot;/&gt;&lt;property id=&quot;20300&quot; value=&quot;Slide 13&quot;/&gt;&lt;property id=&quot;20307&quot; value=&quot;259&quot;/&gt;&lt;property id=&quot;20309&quot; value=&quot;-1&quot;/&gt;&lt;/object&gt;&lt;object type=&quot;3&quot; unique_id=&quot;10023&quot;&gt;&lt;property id=&quot;20148&quot; value=&quot;5&quot;/&gt;&lt;property id=&quot;20300&quot; value=&quot;Slide 14&quot;/&gt;&lt;property id=&quot;20307&quot; value=&quot;272&quot;/&gt;&lt;property id=&quot;20309&quot; value=&quot;-1&quot;/&gt;&lt;/object&gt;&lt;object type=&quot;3&quot; unique_id=&quot;10024&quot;&gt;&lt;property id=&quot;20148&quot; value=&quot;5&quot;/&gt;&lt;property id=&quot;20300&quot; value=&quot;Slide 15 - &amp;quot;ANT Topology&amp;quot;&quot;/&gt;&lt;property id=&quot;20307&quot; value=&quot;297&quot;/&gt;&lt;property id=&quot;20309&quot; value=&quot;-1&quot;/&gt;&lt;/object&gt;&lt;object type=&quot;3&quot; unique_id=&quot;10025&quot;&gt;&lt;property id=&quot;20148&quot; value=&quot;5&quot;/&gt;&lt;property id=&quot;20300&quot; value=&quot;Slide 16 - &amp;quot;Neural Regulation in ANT&amp;quot;&quot;/&gt;&lt;property id=&quot;20307&quot; value=&quot;296&quot;/&gt;&lt;property id=&quot;20309&quot; value=&quot;-1&quot;/&gt;&lt;/object&gt;&lt;object type=&quot;3&quot; unique_id=&quot;10034&quot;&gt;&lt;property id=&quot;20148&quot; value=&quot;5&quot;/&gt;&lt;property id=&quot;20300&quot; value=&quot;Slide 18 - &amp;quot;ANT Mapping Scheme&amp;quot;&quot;/&gt;&lt;property id=&quot;20307&quot; value=&quot;316&quot;/&gt;&lt;property id=&quot;20309&quot; value=&quot;-1&quot;/&gt;&lt;/object&gt;&lt;object type=&quot;3&quot; unique_id=&quot;10036&quot;&gt;&lt;property id=&quot;20148&quot; value=&quot;5&quot;/&gt;&lt;property id=&quot;20300&quot; value=&quot;Slide 20 - &amp;quot;Neural Regulation: Advantages&amp;quot;&quot;/&gt;&lt;property id=&quot;20307&quot; value=&quot;287&quot;/&gt;&lt;property id=&quot;20309&quot; value=&quot;-1&quot;/&gt;&lt;/object&gt;&lt;object type=&quot;3&quot; unique_id=&quot;10037&quot;&gt;&lt;property id=&quot;20148&quot; value=&quot;5&quot;/&gt;&lt;property id=&quot;20300&quot; value=&quot;Slide 21 - &amp;quot;Tasks&amp;quot;&quot;/&gt;&lt;property id=&quot;20307&quot; value=&quot;286&quot;/&gt;&lt;property id=&quot;20309&quot; value=&quot;-1&quot;/&gt;&lt;/object&gt;&lt;object type=&quot;3&quot; unique_id=&quot;10038&quot;&gt;&lt;property id=&quot;20148&quot; value=&quot;5&quot;/&gt;&lt;property id=&quot;20300&quot; value=&quot;Slide 22 - &amp;quot;Double-Pole Balancing without Velocity Info.&amp;quot;&quot;/&gt;&lt;property id=&quot;20307&quot; value=&quot;306&quot;/&gt;&lt;property id=&quot;20309&quot; value=&quot;-1&quot;/&gt;&lt;/object&gt;&lt;object type=&quot;3&quot; unique_id=&quot;10039&quot;&gt;&lt;property id=&quot;20148&quot; value=&quot;5&quot;/&gt;&lt;property id=&quot;20300&quot; value=&quot;Slide 23 - &amp;quot;Fitness Function &amp;amp; Evaluation&amp;quot;&quot;/&gt;&lt;property id=&quot;20307&quot; value=&quot;307&quot;/&gt;&lt;property id=&quot;20309&quot; value=&quot;-1&quot;/&gt;&lt;/object&gt;&lt;object type=&quot;3&quot; unique_id=&quot;10040&quot;&gt;&lt;property id=&quot;20148&quot; value=&quot;5&quot;/&gt;&lt;property id=&quot;20300&quot; value=&quot;Slide 24 - &amp;quot;Double-Pole Balancing without Velocity Info&amp;quot;&quot;/&gt;&lt;property id=&quot;20307&quot; value=&quot;305&quot;/&gt;&lt;property id=&quot;20309&quot; value=&quot;-1&quot;/&gt;&lt;/object&gt;&lt;object type=&quot;3&quot; unique_id=&quot;10041&quot;&gt;&lt;property id=&quot;20148&quot; value=&quot;5&quot;/&gt;&lt;property id=&quot;20300&quot; value=&quot;Slide 25 - &amp;quot;Double-Pole Balancing without Velocity Info&amp;quot;&quot;/&gt;&lt;property id=&quot;20307&quot; value=&quot;321&quot;/&gt;&lt;property id=&quot;20309&quot; value=&quot;-1&quot;/&gt;&lt;/object&gt;&lt;object type=&quot;3&quot; unique_id=&quot;10042&quot;&gt;&lt;property id=&quot;20148&quot; value=&quot;5&quot;/&gt;&lt;property id=&quot;20300&quot; value=&quot;Slide 27 - &amp;quot;Task Allocation&amp;quot;&quot;/&gt;&lt;property id=&quot;20307&quot; value=&quot;365&quot;/&gt;&lt;property id=&quot;20309&quot; value=&quot;-1&quot;/&gt;&lt;/object&gt;&lt;object type=&quot;3&quot; unique_id=&quot;10043&quot;&gt;&lt;property id=&quot;20148&quot; value=&quot;5&quot;/&gt;&lt;property id=&quot;20300&quot; value=&quot;Slide 26 - &amp;quot;Evolving for Creativity&amp;quot;&quot;/&gt;&lt;property id=&quot;20307&quot; value=&quot;366&quot;/&gt;&lt;property id=&quot;20309&quot; value=&quot;-1&quot;/&gt;&lt;/object&gt;&lt;object type=&quot;3&quot; unique_id=&quot;10044&quot;&gt;&lt;property id=&quot;20148&quot; value=&quot;5&quot;/&gt;&lt;property id=&quot;20300&quot; value=&quot;Slide 28 - &amp;quot;Neural Regulation and Intractability&amp;quot;&quot;/&gt;&lt;property id=&quot;20307&quot; value=&quot;285&quot;/&gt;&lt;property id=&quot;20309&quot; value=&quot;-1&quot;/&gt;&lt;/object&gt;&lt;object type=&quot;3&quot; unique_id=&quot;10048&quot;&gt;&lt;property id=&quot;20148&quot; value=&quot;5&quot;/&gt;&lt;property id=&quot;20300&quot; value=&quot;Slide 29 - &amp;quot;Theory vs. Data&amp;quot;&quot;/&gt;&lt;property id=&quot;20307&quot; value=&quot;333&quot;/&gt;&lt;property id=&quot;20309&quot; value=&quot;-1&quot;/&gt;&lt;/object&gt;&lt;object type=&quot;3&quot; unique_id=&quot;10049&quot;&gt;&lt;property id=&quot;20148&quot; value=&quot;5&quot;/&gt;&lt;property id=&quot;20300&quot; value=&quot;Slide 30 - &amp;quot;Phenotypic Neutrality&amp;quot;&quot;/&gt;&lt;property id=&quot;20307&quot; value=&quot;282&quot;/&gt;&lt;property id=&quot;20309&quot; value=&quot;-1&quot;/&gt;&lt;/object&gt;&lt;object type=&quot;3&quot; unique_id=&quot;10050&quot;&gt;&lt;property id=&quot;20148&quot; value=&quot;5&quot;/&gt;&lt;property id=&quot;20300&quot; value=&quot;Slide 31 - &amp;quot;More Supervision vs. Regulation&amp;quot;&quot;/&gt;&lt;property id=&quot;20307&quot; value=&quot;293&quot;/&gt;&lt;property id=&quot;20309&quot; value=&quot;-1&quot;/&gt;&lt;/object&gt;&lt;object type=&quot;3&quot; unique_id=&quot;10052&quot;&gt;&lt;property id=&quot;20148&quot; value=&quot;5&quot;/&gt;&lt;property id=&quot;20300&quot; value=&quot;Slide 35 - &amp;quot;Multirobot Interactions &amp;quot;&quot;/&gt;&lt;property id=&quot;20307&quot; value=&quot;362&quot;/&gt;&lt;property id=&quot;20309&quot; value=&quot;-1&quot;/&gt;&lt;/object&gt;&lt;object type=&quot;3&quot; unique_id=&quot;10053&quot;&gt;&lt;property id=&quot;20148&quot; value=&quot;5&quot;/&gt;&lt;property id=&quot;20300&quot; value=&quot;Slide 36 - &amp;quot;Multirobot Tasks&amp;quot;&quot;/&gt;&lt;property id=&quot;20307&quot; value=&quot;308&quot;/&gt;&lt;property id=&quot;20309&quot; value=&quot;-1&quot;/&gt;&lt;/object&gt;&lt;object type=&quot;3&quot; unique_id=&quot;10055&quot;&gt;&lt;property id=&quot;20148&quot; value=&quot;5&quot;/&gt;&lt;property id=&quot;20300&quot; value=&quot;Slide 37 - &amp;quot;Novel Coordination Behaviour&amp;quot;&quot;/&gt;&lt;property id=&quot;20307&quot; value=&quot;313&quot;/&gt;&lt;property id=&quot;20309&quot; value=&quot;-1&quot;/&gt;&lt;/object&gt;&lt;object type=&quot;3&quot; unique_id=&quot;10056&quot;&gt;&lt;property id=&quot;20148&quot; value=&quot;5&quot;/&gt;&lt;property id=&quot;20300&quot; value=&quot;Slide 38&quot;/&gt;&lt;property id=&quot;20307&quot; value=&quot;309&quot;/&gt;&lt;property id=&quot;20309&quot; value=&quot;-1&quot;/&gt;&lt;/object&gt;&lt;object type=&quot;3&quot; unique_id=&quot;10057&quot;&gt;&lt;property id=&quot;20148&quot; value=&quot;5&quot;/&gt;&lt;property id=&quot;20300&quot; value=&quot;Slide 39 - &amp;quot;Areas of Specialization&amp;quot;&quot;/&gt;&lt;property id=&quot;20307&quot; value=&quot;310&quot;/&gt;&lt;property id=&quot;20309&quot; value=&quot;-1&quot;/&gt;&lt;/object&gt;&lt;object type=&quot;3&quot; unique_id=&quot;10058&quot;&gt;&lt;property id=&quot;20148&quot; value=&quot;5&quot;/&gt;&lt;property id=&quot;20300&quot; value=&quot;Slide 40 - &amp;quot;Novel Coordination Behaviour&amp;quot;&quot;/&gt;&lt;property id=&quot;20307&quot; value=&quot;314&quot;/&gt;&lt;property id=&quot;20309&quot; value=&quot;-1&quot;/&gt;&lt;/object&gt;&lt;object type=&quot;3&quot; unique_id=&quot;10059&quot;&gt;&lt;property id=&quot;20148&quot; value=&quot;5&quot;/&gt;&lt;property id=&quot;20300&quot; value=&quot;Slide 156 - &amp;quot;Excavation&amp;quot;&quot;/&gt;&lt;property id=&quot;20307&quot; value=&quot;339&quot;/&gt;&lt;property id=&quot;20309&quot; value=&quot;-1&quot;/&gt;&lt;/object&gt;&lt;object type=&quot;3&quot; unique_id=&quot;10061&quot;&gt;&lt;property id=&quot;20148&quot; value=&quot;5&quot;/&gt;&lt;property id=&quot;20300&quot; value=&quot;Slide 41 - &amp;quot;Conclusions&amp;quot;&quot;/&gt;&lt;property id=&quot;20307&quot; value=&quot;320&quot;/&gt;&lt;property id=&quot;20309&quot; value=&quot;-1&quot;/&gt;&lt;/object&gt;&lt;object type=&quot;3&quot; unique_id=&quot;10062&quot;&gt;&lt;property id=&quot;20148&quot; value=&quot;5&quot;/&gt;&lt;property id=&quot;20300&quot; value=&quot;Slide 42 - &amp;quot;Conclusions&amp;quot;&quot;/&gt;&lt;property id=&quot;20307&quot; value=&quot;372&quot;/&gt;&lt;property id=&quot;20309&quot; value=&quot;-1&quot;/&gt;&lt;/object&gt;&lt;object type=&quot;3&quot; unique_id=&quot;10063&quot;&gt;&lt;property id=&quot;20148&quot; value=&quot;5&quot;/&gt;&lt;property id=&quot;20300&quot; value=&quot;Slide 43 - &amp;quot;Conclusions&amp;quot;&quot;/&gt;&lt;property id=&quot;20307&quot; value=&quot;369&quot;/&gt;&lt;property id=&quot;20309&quot; value=&quot;-1&quot;/&gt;&lt;/object&gt;&lt;object type=&quot;3&quot; unique_id=&quot;10064&quot;&gt;&lt;property id=&quot;20148&quot; value=&quot;5&quot;/&gt;&lt;property id=&quot;20300&quot; value=&quot;Slide 51 - &amp;quot;Conclusions&amp;quot;&quot;/&gt;&lt;property id=&quot;20307&quot; value=&quot;370&quot;/&gt;&lt;property id=&quot;20309&quot; value=&quot;-1&quot;/&gt;&lt;/object&gt;&lt;object type=&quot;3&quot; unique_id=&quot;10065&quot;&gt;&lt;property id=&quot;20148&quot; value=&quot;5&quot;/&gt;&lt;property id=&quot;20300&quot; value=&quot;Slide 52 - &amp;quot;Publications&amp;quot;&quot;/&gt;&lt;property id=&quot;20307&quot; value=&quot;279&quot;/&gt;&lt;property id=&quot;20309&quot; value=&quot;-1&quot;/&gt;&lt;/object&gt;&lt;object type=&quot;3&quot; unique_id=&quot;10066&quot;&gt;&lt;property id=&quot;20148&quot; value=&quot;5&quot;/&gt;&lt;property id=&quot;20300&quot; value=&quot;Slide 53 - &amp;quot;Publications&amp;quot;&quot;/&gt;&lt;property id=&quot;20307&quot; value=&quot;374&quot;/&gt;&lt;property id=&quot;20309&quot; value=&quot;-1&quot;/&gt;&lt;/object&gt;&lt;object type=&quot;3&quot; unique_id=&quot;10067&quot;&gt;&lt;property id=&quot;20148&quot; value=&quot;5&quot;/&gt;&lt;property id=&quot;20300&quot; value=&quot;Slide 44 - &amp;quot;Contributions&amp;quot;&quot;/&gt;&lt;property id=&quot;20307&quot; value=&quot;263&quot;/&gt;&lt;property id=&quot;20309&quot; value=&quot;-1&quot;/&gt;&lt;/object&gt;&lt;object type=&quot;3&quot; unique_id=&quot;10068&quot;&gt;&lt;property id=&quot;20148&quot; value=&quot;5&quot;/&gt;&lt;property id=&quot;20300&quot; value=&quot;Slide 45 - &amp;quot;Contributions&amp;quot;&quot;/&gt;&lt;property id=&quot;20307&quot; value=&quot;264&quot;/&gt;&lt;property id=&quot;20309&quot; value=&quot;-1&quot;/&gt;&lt;/object&gt;&lt;object type=&quot;3&quot; unique_id=&quot;10069&quot;&gt;&lt;property id=&quot;20148&quot; value=&quot;5&quot;/&gt;&lt;property id=&quot;20300&quot; value=&quot;Slide 46 - &amp;quot;Contributions&amp;quot;&quot;/&gt;&lt;property id=&quot;20307&quot; value=&quot;266&quot;/&gt;&lt;property id=&quot;20309&quot; value=&quot;-1&quot;/&gt;&lt;/object&gt;&lt;object type=&quot;3&quot; unique_id=&quot;10070&quot;&gt;&lt;property id=&quot;20148&quot; value=&quot;5&quot;/&gt;&lt;property id=&quot;20300&quot; value=&quot;Slide 54 - &amp;quot;Acknowledgements&amp;quot;&quot;/&gt;&lt;property id=&quot;20307&quot; value=&quot;340&quot;/&gt;&lt;property id=&quot;20309&quot; value=&quot;-1&quot;/&gt;&lt;/object&gt;&lt;object type=&quot;3&quot; unique_id=&quot;10071&quot;&gt;&lt;property id=&quot;20148&quot; value=&quot;5&quot;/&gt;&lt;property id=&quot;20300&quot; value=&quot;Slide 56 - &amp;quot;Questions&amp;quot;&quot;/&gt;&lt;property id=&quot;20307&quot; value=&quot;300&quot;/&gt;&lt;property id=&quot;20309&quot; value=&quot;-1&quot;/&gt;&lt;/object&gt;&lt;object type=&quot;3&quot; unique_id=&quot;10072&quot;&gt;&lt;property id=&quot;20148&quot; value=&quot;5&quot;/&gt;&lt;property id=&quot;20300&quot; value=&quot;Slide 57 - &amp;quot;Questions&amp;quot;&quot;/&gt;&lt;property id=&quot;20307&quot; value=&quot;415&quot;/&gt;&lt;property id=&quot;20309&quot; value=&quot;-1&quot;/&gt;&lt;/object&gt;&lt;object type=&quot;3&quot; unique_id=&quot;10073&quot;&gt;&lt;property id=&quot;20148&quot; value=&quot;5&quot;/&gt;&lt;property id=&quot;20300&quot; value=&quot;Slide 58 - &amp;quot;Evolving Neural Nets.: Theory&amp;quot;&quot;/&gt;&lt;property id=&quot;20307&quot; value=&quot;347&quot;/&gt;&lt;property id=&quot;20309&quot; value=&quot;-1&quot;/&gt;&lt;/object&gt;&lt;object type=&quot;3&quot; unique_id=&quot;10074&quot;&gt;&lt;property id=&quot;20148&quot; value=&quot;5&quot;/&gt;&lt;property id=&quot;20300&quot; value=&quot;Slide 61 - &amp;quot;One, Two and Three Features&amp;quot;&quot;/&gt;&lt;property id=&quot;20307&quot; value=&quot;348&quot;/&gt;&lt;property id=&quot;20309&quot; value=&quot;-1&quot;/&gt;&lt;/object&gt;&lt;object type=&quot;3&quot; unique_id=&quot;10075&quot;&gt;&lt;property id=&quot;20148&quot; value=&quot;5&quot;/&gt;&lt;property id=&quot;20300&quot; value=&quot;Slide 62 - &amp;quot;m Features&amp;quot;&quot;/&gt;&lt;property id=&quot;20307&quot; value=&quot;349&quot;/&gt;&lt;property id=&quot;20309&quot; value=&quot;-1&quot;/&gt;&lt;/object&gt;&lt;object type=&quot;3&quot; unique_id=&quot;10076&quot;&gt;&lt;property id=&quot;20148&quot; value=&quot;5&quot;/&gt;&lt;property id=&quot;20300&quot; value=&quot;Slide 63 - &amp;quot;Theory vs. Data&amp;quot;&quot;/&gt;&lt;property id=&quot;20307&quot; value=&quot;354&quot;/&gt;&lt;property id=&quot;20309&quot; value=&quot;-1&quot;/&gt;&lt;/object&gt;&lt;object type=&quot;3&quot; unique_id=&quot;10077&quot;&gt;&lt;property id=&quot;20148&quot; value=&quot;5&quot;/&gt;&lt;property id=&quot;20300&quot; value=&quot;Slide 64 - &amp;quot;Theory vs. Data&amp;quot;&quot;/&gt;&lt;property id=&quot;20307&quot; value=&quot;355&quot;/&gt;&lt;property id=&quot;20309&quot; value=&quot;-1&quot;/&gt;&lt;/object&gt;&lt;object type=&quot;3&quot; unique_id=&quot;10078&quot;&gt;&lt;property id=&quot;20148&quot; value=&quot;5&quot;/&gt;&lt;property id=&quot;20300&quot; value=&quot;Slide 65 - &amp;quot;Theory vs. Data&amp;quot;&quot;/&gt;&lt;property id=&quot;20307&quot; value=&quot;356&quot;/&gt;&lt;property id=&quot;20309&quot; value=&quot;-1&quot;/&gt;&lt;/object&gt;&lt;object type=&quot;3&quot; unique_id=&quot;10079&quot;&gt;&lt;property id=&quot;20148&quot; value=&quot;5&quot;/&gt;&lt;property id=&quot;20300&quot; value=&quot;Slide 66 - &amp;quot;Theory vs. Data&amp;quot;&quot;/&gt;&lt;property id=&quot;20307&quot; value=&quot;357&quot;/&gt;&lt;property id=&quot;20309&quot; value=&quot;-1&quot;/&gt;&lt;/object&gt;&lt;object type=&quot;3&quot; unique_id=&quot;10080&quot;&gt;&lt;property id=&quot;20148&quot; value=&quot;5&quot;/&gt;&lt;property id=&quot;20300&quot; value=&quot;Slide 67 - &amp;quot;Theory vs. Data&amp;quot;&quot;/&gt;&lt;property id=&quot;20307&quot; value=&quot;358&quot;/&gt;&lt;property id=&quot;20309&quot; value=&quot;-1&quot;/&gt;&lt;/object&gt;&lt;object type=&quot;3&quot; unique_id=&quot;10081&quot;&gt;&lt;property id=&quot;20148&quot; value=&quot;5&quot;/&gt;&lt;property id=&quot;20300&quot; value=&quot;Slide 68 - &amp;quot;Phenotypic Neutrality&amp;quot;&quot;/&gt;&lt;property id=&quot;20307&quot; value=&quot;350&quot;/&gt;&lt;property id=&quot;20309&quot; value=&quot;-1&quot;/&gt;&lt;/object&gt;&lt;object type=&quot;3&quot; unique_id=&quot;10082&quot;&gt;&lt;property id=&quot;20148&quot; value=&quot;5&quot;/&gt;&lt;property id=&quot;20300&quot; value=&quot;Slide 69 - &amp;quot;Phenotypic Neutrality&amp;quot;&quot;/&gt;&lt;property id=&quot;20307&quot; value=&quot;351&quot;/&gt;&lt;property id=&quot;20309&quot; value=&quot;-1&quot;/&gt;&lt;/object&gt;&lt;object type=&quot;3&quot; unique_id=&quot;10083&quot;&gt;&lt;property id=&quot;20148&quot; value=&quot;5&quot;/&gt;&lt;property id=&quot;20300&quot; value=&quot;Slide 70 - &amp;quot;Alternative: More Supervision&amp;quot;&quot;/&gt;&lt;property id=&quot;20307&quot; value=&quot;352&quot;/&gt;&lt;property id=&quot;20309&quot; value=&quot;-1&quot;/&gt;&lt;/object&gt;&lt;object type=&quot;3&quot; unique_id=&quot;10084&quot;&gt;&lt;property id=&quot;20148&quot; value=&quot;5&quot;/&gt;&lt;property id=&quot;20300&quot; value=&quot;Slide 71 - &amp;quot;More Supervision vs. Regulation&amp;quot;&quot;/&gt;&lt;property id=&quot;20307&quot; value=&quot;353&quot;/&gt;&lt;property id=&quot;20309&quot; value=&quot;-1&quot;/&gt;&lt;/object&gt;&lt;object type=&quot;3&quot; unique_id=&quot;10085&quot;&gt;&lt;property id=&quot;20148&quot; value=&quot;5&quot;/&gt;&lt;property id=&quot;20300&quot; value=&quot;Slide 72 - &amp;quot;Phenotypic Neutrality&amp;quot;&quot;/&gt;&lt;property id=&quot;20307&quot; value=&quot;304&quot;/&gt;&lt;property id=&quot;20309&quot; value=&quot;-1&quot;/&gt;&lt;/object&gt;&lt;object type=&quot;3&quot; unique_id=&quot;10086&quot;&gt;&lt;property id=&quot;20148&quot; value=&quot;5&quot;/&gt;&lt;property id=&quot;20300&quot; value=&quot;Slide 73 - &amp;quot;Phenotypic Neutrality&amp;quot;&quot;/&gt;&lt;property id=&quot;20307&quot; value=&quot;283&quot;/&gt;&lt;property id=&quot;20309&quot; value=&quot;-1&quot;/&gt;&lt;/object&gt;&lt;object type=&quot;3&quot; unique_id=&quot;10087&quot;&gt;&lt;property id=&quot;20148&quot; value=&quot;5&quot;/&gt;&lt;property id=&quot;20300&quot; value=&quot;Slide 74 - &amp;quot;Alternative: More Supervision&amp;quot;&quot;/&gt;&lt;property id=&quot;20307&quot; value=&quot;284&quot;/&gt;&lt;property id=&quot;20309&quot; value=&quot;-1&quot;/&gt;&lt;/object&gt;&lt;object type=&quot;3&quot; unique_id=&quot;10088&quot;&gt;&lt;property id=&quot;20148&quot; value=&quot;5&quot;/&gt;&lt;property id=&quot;20300&quot; value=&quot;Slide 75&quot;/&gt;&lt;property id=&quot;20307&quot; value=&quot;301&quot;/&gt;&lt;property id=&quot;20309&quot; value=&quot;-1&quot;/&gt;&lt;/object&gt;&lt;object type=&quot;3&quot; unique_id=&quot;10089&quot;&gt;&lt;property id=&quot;20148&quot; value=&quot;5&quot;/&gt;&lt;property id=&quot;20300&quot; value=&quot;Slide 76 - &amp;quot;Coarse Coding Selection&amp;quot;&quot;/&gt;&lt;property id=&quot;20307&quot; value=&quot;295&quot;/&gt;&lt;property id=&quot;20309&quot; value=&quot;-1&quot;/&gt;&lt;/object&gt;&lt;object type=&quot;3&quot; unique_id=&quot;10090&quot;&gt;&lt;property id=&quot;20148&quot; value=&quot;5&quot;/&gt;&lt;property id=&quot;20300&quot; value=&quot;Slide 77 - &amp;quot;Contributions&amp;quot;&quot;/&gt;&lt;property id=&quot;20307&quot; value=&quot;322&quot;/&gt;&lt;property id=&quot;20309&quot; value=&quot;-1&quot;/&gt;&lt;/object&gt;&lt;object type=&quot;3&quot; unique_id=&quot;10091&quot;&gt;&lt;property id=&quot;20148&quot; value=&quot;5&quot;/&gt;&lt;property id=&quot;20300&quot; value=&quot;Slide 78 - &amp;quot;Phenotypic Neutrality&amp;quot;&quot;/&gt;&lt;property id=&quot;20307&quot; value=&quot;330&quot;/&gt;&lt;property id=&quot;20309&quot; value=&quot;-1&quot;/&gt;&lt;/object&gt;&lt;object type=&quot;3&quot; unique_id=&quot;10092&quot;&gt;&lt;property id=&quot;20148&quot; value=&quot;5&quot;/&gt;&lt;property id=&quot;20300&quot; value=&quot;Slide 79 - &amp;quot;Neuron Activation Functions&amp;quot;&quot;/&gt;&lt;property id=&quot;20307&quot; value=&quot;323&quot;/&gt;&lt;property id=&quot;20309&quot; value=&quot;-1&quot;/&gt;&lt;/object&gt;&lt;object type=&quot;3&quot; unique_id=&quot;10093&quot;&gt;&lt;property id=&quot;20148&quot; value=&quot;5&quot;/&gt;&lt;property id=&quot;20300&quot; value=&quot;Slide 80 - &amp;quot;ANT Crossover Operator&amp;quot;&quot;/&gt;&lt;property id=&quot;20307&quot; value=&quot;327&quot;/&gt;&lt;property id=&quot;20309&quot; value=&quot;-1&quot;/&gt;&lt;/object&gt;&lt;object type=&quot;3&quot; unique_id=&quot;10094&quot;&gt;&lt;property id=&quot;20148&quot; value=&quot;5&quot;/&gt;&lt;property id=&quot;20300&quot; value=&quot;Slide 81 - &amp;quot;Cellular Encoding [Gruau, 1994]&amp;quot;&quot;/&gt;&lt;property id=&quot;20307&quot; value=&quot;336&quot;/&gt;&lt;property id=&quot;20309&quot; value=&quot;-1&quot;/&gt;&lt;/object&gt;&lt;object type=&quot;3&quot; unique_id=&quot;10095&quot;&gt;&lt;property id=&quot;20148&quot; value=&quot;5&quot;/&gt;&lt;property id=&quot;20300&quot; value=&quot;Slide 82 - &amp;quot;Resource Gathering Task&amp;quot;&quot;/&gt;&lt;property id=&quot;20307&quot; value=&quot;341&quot;/&gt;&lt;property id=&quot;20309&quot; value=&quot;-1&quot;/&gt;&lt;/object&gt;&lt;object type=&quot;3&quot; unique_id=&quot;10096&quot;&gt;&lt;property id=&quot;20148&quot; value=&quot;5&quot;/&gt;&lt;property id=&quot;20300&quot; value=&quot;Slide 83 - &amp;quot;Sign Following Task - ANT&amp;quot;&quot;/&gt;&lt;property id=&quot;20307&quot; value=&quot;342&quot;/&gt;&lt;property id=&quot;20309&quot; value=&quot;-1&quot;/&gt;&lt;/object&gt;&lt;object type=&quot;3&quot; unique_id=&quot;10097&quot;&gt;&lt;property id=&quot;20148&quot; value=&quot;5&quot;/&gt;&lt;property id=&quot;20300&quot; value=&quot;Slide 84 - &amp;quot;Basis Behaviors – Sign Following Task&amp;quot;&quot;/&gt;&lt;property id=&quot;20307&quot; value=&quot;343&quot;/&gt;&lt;property id=&quot;20309&quot; value=&quot;-1&quot;/&gt;&lt;/object&gt;&lt;object type=&quot;3&quot; unique_id=&quot;10098&quot;&gt;&lt;property id=&quot;20148&quot; value=&quot;5&quot;/&gt;&lt;property id=&quot;20300&quot; value=&quot;Slide 85 - &amp;quot;Coupled Motor Primitives Coupled Motor Primitives – Sign Following Task&amp;quot;&quot;/&gt;&lt;property id=&quot;20307&quot; value=&quot;344&quot;/&gt;&lt;property id=&quot;20309&quot; value=&quot;-1&quot;/&gt;&lt;/object&gt;&lt;object type=&quot;3&quot; unique_id=&quot;10099&quot;&gt;&lt;property id=&quot;20148&quot; value=&quot;5&quot;/&gt;&lt;property id=&quot;20300&quot; value=&quot;Slide 86 - &amp;quot;Coupled Motor Primitives – Sign Following Task&amp;quot;&quot;/&gt;&lt;property id=&quot;20307&quot; value=&quot;345&quot;/&gt;&lt;property id=&quot;20309&quot; value=&quot;-1&quot;/&gt;&lt;/object&gt;&lt;object type=&quot;3&quot; unique_id=&quot;10100&quot;&gt;&lt;property id=&quot;20148&quot; value=&quot;5&quot;/&gt;&lt;property id=&quot;20300&quot; value=&quot;Slide 87 - &amp;quot;Motor Primitives – Sign Following Task&amp;quot;&quot;/&gt;&lt;property id=&quot;20307&quot; value=&quot;346&quot;/&gt;&lt;property id=&quot;20309&quot; value=&quot;-1&quot;/&gt;&lt;/object&gt;&lt;object type=&quot;3&quot; unique_id=&quot;10101&quot;&gt;&lt;property id=&quot;20148&quot; value=&quot;5&quot;/&gt;&lt;property id=&quot;20300&quot; value=&quot;Slide 88 - &amp;quot;Coarse Coding&amp;quot;&quot;/&gt;&lt;property id=&quot;20307&quot; value=&quot;271&quot;/&gt;&lt;property id=&quot;20309&quot; value=&quot;-1&quot;/&gt;&lt;/object&gt;&lt;object type=&quot;3&quot; unique_id=&quot;10102&quot;&gt;&lt;property id=&quot;20148&quot; value=&quot;5&quot;/&gt;&lt;property id=&quot;20300&quot; value=&quot;Slide 89 - &amp;quot;Coarse Coding Regulation&amp;quot;&quot;/&gt;&lt;property id=&quot;20307&quot; value=&quot;273&quot;/&gt;&lt;property id=&quot;20309&quot; value=&quot;-1&quot;/&gt;&lt;/object&gt;&lt;object type=&quot;3&quot; unique_id=&quot;10103&quot;&gt;&lt;property id=&quot;20148&quot; value=&quot;5&quot;/&gt;&lt;property id=&quot;20300&quot; value=&quot;Slide 90 - &amp;quot;Phenotypic Neutrality&amp;quot;&quot;/&gt;&lt;property id=&quot;20307&quot; value=&quot;303&quot;/&gt;&lt;property id=&quot;20309&quot; value=&quot;-1&quot;/&gt;&lt;/object&gt;&lt;object type=&quot;3&quot; unique_id=&quot;10104&quot;&gt;&lt;property id=&quot;20148&quot; value=&quot;5&quot;/&gt;&lt;property id=&quot;20300&quot; value=&quot;Slide 167 - &amp;quot;ANT Development&amp;quot;&quot;/&gt;&lt;property id=&quot;20307&quot; value=&quot;363&quot;/&gt;&lt;property id=&quot;20309&quot; value=&quot;-1&quot;/&gt;&lt;/object&gt;&lt;object type=&quot;3&quot; unique_id=&quot;10105&quot;&gt;&lt;property id=&quot;20148&quot; value=&quot;5&quot;/&gt;&lt;property id=&quot;20300&quot; value=&quot;Slide 91 - &amp;quot;Neuron Activity&amp;quot;&quot;/&gt;&lt;property id=&quot;20307&quot; value=&quot;312&quot;/&gt;&lt;property id=&quot;20309&quot; value=&quot;-1&quot;/&gt;&lt;/object&gt;&lt;object type=&quot;3&quot; unique_id=&quot;10106&quot;&gt;&lt;property id=&quot;20148&quot; value=&quot;5&quot;/&gt;&lt;property id=&quot;20300&quot; value=&quot;Slide 92 - &amp;quot;OCR Example: What are Features ?&amp;quot;&quot;/&gt;&lt;property id=&quot;20307&quot; value=&quot;373&quot;/&gt;&lt;property id=&quot;20309&quot; value=&quot;-1&quot;/&gt;&lt;/object&gt;&lt;object type=&quot;3&quot; unique_id=&quot;10107&quot;&gt;&lt;property id=&quot;20148&quot; value=&quot;5&quot;/&gt;&lt;property id=&quot;20300&quot; value=&quot;Slide 159 - &amp;quot;Excavation&amp;quot;&quot;/&gt;&lt;property id=&quot;20307&quot; value=&quot;376&quot;/&gt;&lt;property id=&quot;20309&quot; value=&quot;-1&quot;/&gt;&lt;/object&gt;&lt;object type=&quot;3&quot; unique_id=&quot;10108&quot;&gt;&lt;property id=&quot;20148&quot; value=&quot;5&quot;/&gt;&lt;property id=&quot;20300&quot; value=&quot;Slide 160 - &amp;quot;Excavation&amp;quot;&quot;/&gt;&lt;property id=&quot;20307&quot; value=&quot;387&quot;/&gt;&lt;property id=&quot;20309&quot; value=&quot;-1&quot;/&gt;&lt;/object&gt;&lt;object type=&quot;3&quot; unique_id=&quot;10109&quot;&gt;&lt;property id=&quot;20148&quot; value=&quot;5&quot;/&gt;&lt;property id=&quot;20300&quot; value=&quot;Slide 93 - &amp;quot;Coarse-Coding Cell Model&amp;quot;&quot;/&gt;&lt;property id=&quot;20307&quot; value=&quot;392&quot;/&gt;&lt;property id=&quot;20309&quot; value=&quot;-1&quot;/&gt;&lt;/object&gt;&lt;object type=&quot;3&quot; unique_id=&quot;10110&quot;&gt;&lt;property id=&quot;20148&quot; value=&quot;5&quot;/&gt;&lt;property id=&quot;20300&quot; value=&quot;Slide 94 - &amp;quot;Coarse-Coding Cell Model&amp;quot;&quot;/&gt;&lt;property id=&quot;20307&quot; value=&quot;393&quot;/&gt;&lt;property id=&quot;20309&quot; value=&quot;-1&quot;/&gt;&lt;/object&gt;&lt;object type=&quot;3&quot; unique_id=&quot;10112&quot;&gt;&lt;property id=&quot;20148&quot; value=&quot;5&quot;/&gt;&lt;property id=&quot;20300&quot; value=&quot;Slide 96 - &amp;quot;Coarse-coding Cell Model&amp;#x0D;&amp;#x0A;&amp;quot;&quot;/&gt;&lt;property id=&quot;20307&quot; value=&quot;395&quot;/&gt;&lt;property id=&quot;20309&quot; value=&quot;-1&quot;/&gt;&lt;/object&gt;&lt;object type=&quot;3&quot; unique_id=&quot;10113&quot;&gt;&lt;property id=&quot;20148&quot; value=&quot;5&quot;/&gt;&lt;property id=&quot;20300&quot; value=&quot;Slide 97 - &amp;quot;Multistate Neuron Models&amp;quot;&quot;/&gt;&lt;property id=&quot;20307&quot; value=&quot;396&quot;/&gt;&lt;property id=&quot;20309&quot; value=&quot;-1&quot;/&gt;&lt;/object&gt;&lt;object type=&quot;3&quot; unique_id=&quot;10114&quot;&gt;&lt;property id=&quot;20148&quot; value=&quot;5&quot;/&gt;&lt;property id=&quot;20300&quot; value=&quot;Slide 98 - &amp;quot;Sign Following Task&amp;quot;&quot;/&gt;&lt;property id=&quot;20307&quot; value=&quot;397&quot;/&gt;&lt;property id=&quot;20309&quot; value=&quot;-1&quot;/&gt;&lt;/object&gt;&lt;object type=&quot;3&quot; unique_id=&quot;10115&quot;&gt;&lt;property id=&quot;20148&quot; value=&quot;5&quot;/&gt;&lt;property id=&quot;20300&quot; value=&quot;Slide 99&quot;/&gt;&lt;property id=&quot;20307&quot; value=&quot;389&quot;/&gt;&lt;property id=&quot;20309&quot; value=&quot;-1&quot;/&gt;&lt;/object&gt;&lt;object type=&quot;3&quot; unique_id=&quot;10116&quot;&gt;&lt;property id=&quot;20148&quot; value=&quot;5&quot;/&gt;&lt;property id=&quot;20300&quot; value=&quot;Slide 100 - &amp;quot;Grid World Sensor Layout&amp;quot;&quot;/&gt;&lt;property id=&quot;20307&quot; value=&quot;401&quot;/&gt;&lt;property id=&quot;20309&quot; value=&quot;-1&quot;/&gt;&lt;/object&gt;&lt;object type=&quot;3&quot; unique_id=&quot;10117&quot;&gt;&lt;property id=&quot;20148&quot; value=&quot;5&quot;/&gt;&lt;property id=&quot;20300&quot; value=&quot;Slide 101 - &amp;quot;Basis Behaviours&amp;quot;&quot;/&gt;&lt;property id=&quot;20307&quot; value=&quot;402&quot;/&gt;&lt;property id=&quot;20309&quot; value=&quot;-1&quot;/&gt;&lt;/object&gt;&lt;object type=&quot;3&quot; unique_id=&quot;10118&quot;&gt;&lt;property id=&quot;20148&quot; value=&quot;5&quot;/&gt;&lt;property id=&quot;20300&quot; value=&quot;Slide 102 - &amp;quot;Fitness Function&amp;quot;&quot;/&gt;&lt;property id=&quot;20307&quot; value=&quot;403&quot;/&gt;&lt;property id=&quot;20309&quot; value=&quot;-1&quot;/&gt;&lt;/object&gt;&lt;object type=&quot;3&quot; unique_id=&quot;10119&quot;&gt;&lt;property id=&quot;20148&quot; value=&quot;5&quot;/&gt;&lt;property id=&quot;20300&quot; value=&quot;Slide 103 - &amp;quot;Gene Map&amp;quot;&quot;/&gt;&lt;property id=&quot;20307&quot; value=&quot;390&quot;/&gt;&lt;property id=&quot;20309&quot; value=&quot;-1&quot;/&gt;&lt;/object&gt;&lt;object type=&quot;3&quot; unique_id=&quot;10120&quot;&gt;&lt;property id=&quot;20148&quot; value=&quot;5&quot;/&gt;&lt;property id=&quot;20300&quot; value=&quot;Slide 104&quot;/&gt;&lt;property id=&quot;20307&quot; value=&quot;391&quot;/&gt;&lt;property id=&quot;20309&quot; value=&quot;-1&quot;/&gt;&lt;/object&gt;&lt;object type=&quot;3&quot; unique_id=&quot;10121&quot;&gt;&lt;property id=&quot;20148&quot; value=&quot;5&quot;/&gt;&lt;property id=&quot;20300&quot; value=&quot;Slide 105&quot;/&gt;&lt;property id=&quot;20307&quot; value=&quot;398&quot;/&gt;&lt;property id=&quot;20309&quot; value=&quot;-1&quot;/&gt;&lt;/object&gt;&lt;object type=&quot;3&quot; unique_id=&quot;10122&quot;&gt;&lt;property id=&quot;20148&quot; value=&quot;5&quot;/&gt;&lt;property id=&quot;20300&quot; value=&quot;Slide 106&quot;/&gt;&lt;property id=&quot;20307&quot; value=&quot;399&quot;/&gt;&lt;property id=&quot;20309&quot; value=&quot;-1&quot;/&gt;&lt;/object&gt;&lt;object type=&quot;3&quot; unique_id=&quot;10123&quot;&gt;&lt;property id=&quot;20148&quot; value=&quot;5&quot;/&gt;&lt;property id=&quot;20300&quot; value=&quot;Slide 107&quot;/&gt;&lt;property id=&quot;20307&quot; value=&quot;400&quot;/&gt;&lt;property id=&quot;20309&quot; value=&quot;-1&quot;/&gt;&lt;/object&gt;&lt;object type=&quot;3&quot; unique_id=&quot;10124&quot;&gt;&lt;property id=&quot;20148&quot; value=&quot;5&quot;/&gt;&lt;property id=&quot;20300&quot; value=&quot;Slide 108 - &amp;quot;Resource Gathering&amp;quot;&quot;/&gt;&lt;property id=&quot;20307&quot; value=&quot;383&quot;/&gt;&lt;property id=&quot;20309&quot; value=&quot;-1&quot;/&gt;&lt;/object&gt;&lt;object type=&quot;3&quot; unique_id=&quot;10125&quot;&gt;&lt;property id=&quot;20148&quot; value=&quot;5&quot;/&gt;&lt;property id=&quot;20300&quot; value=&quot;Slide 109 - &amp;quot;Resource Gathering&amp;quot;&quot;/&gt;&lt;property id=&quot;20307&quot; value=&quot;384&quot;/&gt;&lt;property id=&quot;20309&quot; value=&quot;-1&quot;/&gt;&lt;/object&gt;&lt;object type=&quot;3&quot; unique_id=&quot;10126&quot;&gt;&lt;property id=&quot;20148&quot; value=&quot;5&quot;/&gt;&lt;property id=&quot;20300&quot; value=&quot;Slide 110 - &amp;quot;Resource Gathering&amp;quot;&quot;/&gt;&lt;property id=&quot;20307&quot; value=&quot;385&quot;/&gt;&lt;property id=&quot;20309&quot; value=&quot;-1&quot;/&gt;&lt;/object&gt;&lt;object type=&quot;3&quot; unique_id=&quot;10127&quot;&gt;&lt;property id=&quot;20148&quot; value=&quot;5&quot;/&gt;&lt;property id=&quot;20300&quot; value=&quot;Slide 111 - &amp;quot;Resource Gathering&amp;quot;&quot;/&gt;&lt;property id=&quot;20307&quot; value=&quot;386&quot;/&gt;&lt;property id=&quot;20309&quot; value=&quot;-1&quot;/&gt;&lt;/object&gt;&lt;object type=&quot;3&quot; unique_id=&quot;10128&quot;&gt;&lt;property id=&quot;20148&quot; value=&quot;5&quot;/&gt;&lt;property id=&quot;20300&quot; value=&quot;Slide 113 - &amp;quot;Resource Gathering Task&amp;quot;&quot;/&gt;&lt;property id=&quot;20307&quot; value=&quot;377&quot;/&gt;&lt;property id=&quot;20309&quot; value=&quot;-1&quot;/&gt;&lt;/object&gt;&lt;object type=&quot;3&quot; unique_id=&quot;10129&quot;&gt;&lt;property id=&quot;20148&quot; value=&quot;5&quot;/&gt;&lt;property id=&quot;20300&quot; value=&quot;Slide 114&quot;/&gt;&lt;property id=&quot;20307&quot; value=&quot;378&quot;/&gt;&lt;property id=&quot;20309&quot; value=&quot;-1&quot;/&gt;&lt;/object&gt;&lt;object type=&quot;3&quot; unique_id=&quot;10130&quot;&gt;&lt;property id=&quot;20148&quot; value=&quot;5&quot;/&gt;&lt;property id=&quot;20300&quot; value=&quot;Slide 115&quot;/&gt;&lt;property id=&quot;20307&quot; value=&quot;381&quot;/&gt;&lt;property id=&quot;20309&quot; value=&quot;-1&quot;/&gt;&lt;/object&gt;&lt;object type=&quot;3&quot; unique_id=&quot;10131&quot;&gt;&lt;property id=&quot;20148&quot; value=&quot;5&quot;/&gt;&lt;property id=&quot;20300&quot; value=&quot;Slide 116&quot;/&gt;&lt;property id=&quot;20307&quot; value=&quot;382&quot;/&gt;&lt;property id=&quot;20309&quot; value=&quot;-1&quot;/&gt;&lt;/object&gt;&lt;object type=&quot;3&quot; unique_id=&quot;10132&quot;&gt;&lt;property id=&quot;20148&quot; value=&quot;5&quot;/&gt;&lt;property id=&quot;20300&quot; value=&quot;Slide 117&quot;/&gt;&lt;property id=&quot;20307&quot; value=&quot;379&quot;/&gt;&lt;property id=&quot;20309&quot; value=&quot;-1&quot;/&gt;&lt;/object&gt;&lt;object type=&quot;3&quot; unique_id=&quot;10133&quot;&gt;&lt;property id=&quot;20148&quot; value=&quot;5&quot;/&gt;&lt;property id=&quot;20300&quot; value=&quot;Slide 118&quot;/&gt;&lt;property id=&quot;20307&quot; value=&quot;380&quot;/&gt;&lt;property id=&quot;20309&quot; value=&quot;-1&quot;/&gt;&lt;/object&gt;&lt;object type=&quot;3&quot; unique_id=&quot;10134&quot;&gt;&lt;property id=&quot;20148&quot; value=&quot;5&quot;/&gt;&lt;property id=&quot;20300&quot; value=&quot;Slide 120 - &amp;quot;Demo: Tiling Formation Task&amp;quot;&quot;/&gt;&lt;property id=&quot;20307&quot; value=&quot;404&quot;/&gt;&lt;property id=&quot;20309&quot; value=&quot;-1&quot;/&gt;&lt;/object&gt;&lt;object type=&quot;3&quot; unique_id=&quot;10135&quot;&gt;&lt;property id=&quot;20148&quot; value=&quot;5&quot;/&gt;&lt;property id=&quot;20300&quot; value=&quot;Slide 121 - &amp;quot;Biological Modeling&amp;quot;&quot;/&gt;&lt;property id=&quot;20307&quot; value=&quot;405&quot;/&gt;&lt;property id=&quot;20309&quot; value=&quot;-1&quot;/&gt;&lt;/object&gt;&lt;object type=&quot;3&quot; unique_id=&quot;10136&quot;&gt;&lt;property id=&quot;20148&quot; value=&quot;5&quot;/&gt;&lt;property id=&quot;20300&quot; value=&quot;Slide 122 - &amp;quot;Solid &amp;amp; Hollow Sphere&amp;quot;&quot;/&gt;&lt;property id=&quot;20307&quot; value=&quot;408&quot;/&gt;&lt;property id=&quot;20309&quot; value=&quot;-1&quot;/&gt;&lt;/object&gt;&lt;object type=&quot;3&quot; unique_id=&quot;10137&quot;&gt;&lt;property id=&quot;20148&quot; value=&quot;5&quot;/&gt;&lt;property id=&quot;20300&quot; value=&quot;Slide 123 - &amp;quot;Steady State Configs.&amp;quot;&quot;/&gt;&lt;property id=&quot;20307&quot; value=&quot;409&quot;/&gt;&lt;property id=&quot;20309&quot; value=&quot;-1&quot;/&gt;&lt;/object&gt;&lt;object type=&quot;3&quot; unique_id=&quot;10138&quot;&gt;&lt;property id=&quot;20148&quot; value=&quot;5&quot;/&gt;&lt;property id=&quot;20300&quot; value=&quot;Slide 124 - &amp;quot;Burst Characteristics&amp;quot;&quot;/&gt;&lt;property id=&quot;20307&quot; value=&quot;410&quot;/&gt;&lt;property id=&quot;20309&quot; value=&quot;-1&quot;/&gt;&lt;/object&gt;&lt;object type=&quot;3&quot; unique_id=&quot;10139&quot;&gt;&lt;property id=&quot;20148&quot; value=&quot;5&quot;/&gt;&lt;property id=&quot;20300&quot; value=&quot;Slide 125 - &amp;quot;GasNet Model [Husbands et al., 1998]&amp;quot;&quot;/&gt;&lt;property id=&quot;20307&quot; value=&quot;406&quot;/&gt;&lt;property id=&quot;20309&quot; value=&quot;-1&quot;/&gt;&lt;/object&gt;&lt;object type=&quot;3&quot; unique_id=&quot;10140&quot;&gt;&lt;property id=&quot;20148&quot; value=&quot;5&quot;/&gt;&lt;property id=&quot;20300&quot; value=&quot;Slide 126 - &amp;quot;Parallel Fibers (Phillipides et al., 2005)&amp;quot;&quot;/&gt;&lt;property id=&quot;20307&quot; value=&quot;407&quot;/&gt;&lt;property id=&quot;20309&quot; value=&quot;-1&quot;/&gt;&lt;/object&gt;&lt;object type=&quot;3&quot; unique_id=&quot;10141&quot;&gt;&lt;property id=&quot;20148&quot; value=&quot;5&quot;/&gt;&lt;property id=&quot;20300&quot; value=&quot;Slide 127 - &amp;quot;Shannon’s Entropy&amp;quot;&quot;/&gt;&lt;property id=&quot;20307&quot; value=&quot;411&quot;/&gt;&lt;property id=&quot;20309&quot; value=&quot;-1&quot;/&gt;&lt;/object&gt;&lt;object type=&quot;3&quot; unique_id=&quot;10142&quot;&gt;&lt;property id=&quot;20148&quot; value=&quot;5&quot;/&gt;&lt;property id=&quot;20300&quot; value=&quot;Slide 128 - &amp;quot;Mutual Information&amp;quot;&quot;/&gt;&lt;property id=&quot;20307&quot; value=&quot;412&quot;/&gt;&lt;property id=&quot;20309&quot; value=&quot;-1&quot;/&gt;&lt;/object&gt;&lt;object type=&quot;3&quot; unique_id=&quot;10143&quot;&gt;&lt;property id=&quot;20148&quot; value=&quot;5&quot;/&gt;&lt;property id=&quot;20300&quot; value=&quot;Slide 129 - &amp;quot;Mutual Information&amp;quot;&quot;/&gt;&lt;property id=&quot;20307&quot; value=&quot;414&quot;/&gt;&lt;property id=&quot;20309&quot; value=&quot;-1&quot;/&gt;&lt;/object&gt;&lt;object type=&quot;3&quot; unique_id=&quot;13887&quot;&gt;&lt;property id=&quot;20148&quot; value=&quot;5&quot;/&gt;&lt;property id=&quot;20300&quot; value=&quot;Slide 133 - &amp;quot;Biophysical Plausibility&amp;quot;&quot;/&gt;&lt;property id=&quot;20307&quot; value=&quot;416&quot;/&gt;&lt;/object&gt;&lt;object type=&quot;3&quot; unique_id=&quot;13888&quot;&gt;&lt;property id=&quot;20148&quot; value=&quot;5&quot;/&gt;&lt;property id=&quot;20300&quot; value=&quot;Slide 134 - &amp;quot;Related Work&amp;quot;&quot;/&gt;&lt;property id=&quot;20307&quot; value=&quot;417&quot;/&gt;&lt;/object&gt;&lt;object type=&quot;3&quot; unique_id=&quot;13889&quot;&gt;&lt;property id=&quot;20148&quot; value=&quot;5&quot;/&gt;&lt;property id=&quot;20300&quot; value=&quot;Slide 135 - &amp;quot;Related Work&amp;quot;&quot;/&gt;&lt;property id=&quot;20307&quot; value=&quot;418&quot;/&gt;&lt;/object&gt;&lt;object type=&quot;3&quot; unique_id=&quot;13890&quot;&gt;&lt;property id=&quot;20148&quot; value=&quot;5&quot;/&gt;&lt;property id=&quot;20300&quot; value=&quot;Slide 136 - &amp;quot;Limitations with Fixed Topologies&amp;quot;&quot;/&gt;&lt;property id=&quot;20307&quot; value=&quot;419&quot;/&gt;&lt;/object&gt;&lt;object type=&quot;3&quot; unique_id=&quot;13891&quot;&gt;&lt;property id=&quot;20148&quot; value=&quot;5&quot;/&gt;&lt;property id=&quot;20300&quot; value=&quot;Slide 137 - &amp;quot;Related Work&amp;quot;&quot;/&gt;&lt;property id=&quot;20307&quot; value=&quot;420&quot;/&gt;&lt;/object&gt;&lt;object type=&quot;3&quot; unique_id=&quot;13892&quot;&gt;&lt;property id=&quot;20148&quot; value=&quot;5&quot;/&gt;&lt;property id=&quot;20300&quot; value=&quot;Slide 138 - &amp;quot;Crossover &amp;amp; the Bloating Problem&amp;quot;&quot;/&gt;&lt;property id=&quot;20307&quot; value=&quot;421&quot;/&gt;&lt;/object&gt;&lt;object type=&quot;3&quot; unique_id=&quot;13893&quot;&gt;&lt;property id=&quot;20148&quot; value=&quot;5&quot;/&gt;&lt;property id=&quot;20300&quot; value=&quot;Slide 139 - &amp;quot;Related Work&amp;quot;&quot;/&gt;&lt;property id=&quot;20307&quot; value=&quot;422&quot;/&gt;&lt;/object&gt;&lt;object type=&quot;3&quot; unique_id=&quot;13894&quot;&gt;&lt;property id=&quot;20148&quot; value=&quot;5&quot;/&gt;&lt;property id=&quot;20300&quot; value=&quot;Slide 140 - &amp;quot;Related Work&amp;quot;&quot;/&gt;&lt;property id=&quot;20307&quot; value=&quot;423&quot;/&gt;&lt;/object&gt;&lt;object type=&quot;3&quot; unique_id=&quot;13895&quot;&gt;&lt;property id=&quot;20148&quot; value=&quot;5&quot;/&gt;&lt;property id=&quot;20300&quot; value=&quot;Slide 141 - &amp;quot;Applications in Space Robotics&amp;quot;&quot;/&gt;&lt;property id=&quot;20307&quot; value=&quot;424&quot;/&gt;&lt;/object&gt;&lt;object type=&quot;3&quot; unique_id=&quot;13896&quot;&gt;&lt;property id=&quot;20148&quot; value=&quot;5&quot;/&gt;&lt;property id=&quot;20300&quot; value=&quot;Slide 142 - &amp;quot;Significance&amp;quot;&quot;/&gt;&lt;property id=&quot;20307&quot; value=&quot;425&quot;/&gt;&lt;/object&gt;&lt;object type=&quot;3&quot; unique_id=&quot;13897&quot;&gt;&lt;property id=&quot;20148&quot; value=&quot;5&quot;/&gt;&lt;property id=&quot;20300&quot; value=&quot;Slide 143&quot;/&gt;&lt;property id=&quot;20307&quot; value=&quot;426&quot;/&gt;&lt;/object&gt;&lt;object type=&quot;3&quot; unique_id=&quot;13898&quot;&gt;&lt;property id=&quot;20148&quot; value=&quot;5&quot;/&gt;&lt;property id=&quot;20300&quot; value=&quot;Slide 144&quot;/&gt;&lt;property id=&quot;20307&quot; value=&quot;427&quot;/&gt;&lt;/object&gt;&lt;object type=&quot;3&quot; unique_id=&quot;13899&quot;&gt;&lt;property id=&quot;20148&quot; value=&quot;5&quot;/&gt;&lt;property id=&quot;20300&quot; value=&quot;Slide 145 - &amp;quot;Significance&amp;quot;&quot;/&gt;&lt;property id=&quot;20307&quot; value=&quot;428&quot;/&gt;&lt;/object&gt;&lt;object type=&quot;3&quot; unique_id=&quot;13900&quot;&gt;&lt;property id=&quot;20148&quot; value=&quot;5&quot;/&gt;&lt;property id=&quot;20300&quot; value=&quot;Slide 146 - &amp;quot;Applications in Space Robotics&amp;quot;&quot;/&gt;&lt;property id=&quot;20307&quot; value=&quot;429&quot;/&gt;&lt;/object&gt;&lt;object type=&quot;3&quot; unique_id=&quot;13901&quot;&gt;&lt;property id=&quot;20148&quot; value=&quot;5&quot;/&gt;&lt;property id=&quot;20300&quot; value=&quot;Slide 147 - &amp;quot;Significance&amp;quot;&quot;/&gt;&lt;property id=&quot;20307&quot; value=&quot;430&quot;/&gt;&lt;/object&gt;&lt;object type=&quot;3&quot; unique_id=&quot;13902&quot;&gt;&lt;property id=&quot;20148&quot; value=&quot;5&quot;/&gt;&lt;property id=&quot;20300&quot; value=&quot;Slide 148&quot;/&gt;&lt;property id=&quot;20307&quot; value=&quot;431&quot;/&gt;&lt;/object&gt;&lt;object type=&quot;3&quot; unique_id=&quot;13903&quot;&gt;&lt;property id=&quot;20148&quot; value=&quot;5&quot;/&gt;&lt;property id=&quot;20300&quot; value=&quot;Slide 149&quot;/&gt;&lt;property id=&quot;20307&quot; value=&quot;432&quot;/&gt;&lt;/object&gt;&lt;object type=&quot;3&quot; unique_id=&quot;13904&quot;&gt;&lt;property id=&quot;20148&quot; value=&quot;5&quot;/&gt;&lt;property id=&quot;20300&quot; value=&quot;Slide 150 - &amp;quot;Significance&amp;quot;&quot;/&gt;&lt;property id=&quot;20307&quot; value=&quot;433&quot;/&gt;&lt;/object&gt;&lt;object type=&quot;3&quot; unique_id=&quot;13905&quot;&gt;&lt;property id=&quot;20148&quot; value=&quot;5&quot;/&gt;&lt;property id=&quot;20300&quot; value=&quot;Slide 166 - &amp;quot;ANT Crossover Operator&amp;quot;&quot;/&gt;&lt;property id=&quot;20307&quot; value=&quot;434&quot;/&gt;&lt;/object&gt;&lt;object type=&quot;3&quot; unique_id=&quot;14354&quot;&gt;&lt;property id=&quot;20148&quot; value=&quot;5&quot;/&gt;&lt;property id=&quot;20300&quot; value=&quot;Slide 151 - &amp;quot;Chapter Overview&amp;quot;&quot;/&gt;&lt;property id=&quot;20307&quot; value=&quot;435&quot;/&gt;&lt;/object&gt;&lt;object type=&quot;3&quot; unique_id=&quot;14355&quot;&gt;&lt;property id=&quot;20148&quot; value=&quot;5&quot;/&gt;&lt;property id=&quot;20300&quot; value=&quot;Slide 152 - &amp;quot;Evolvability&amp;quot;&quot;/&gt;&lt;property id=&quot;20307&quot; value=&quot;436&quot;/&gt;&lt;/object&gt;&lt;object type=&quot;3&quot; unique_id=&quot;14356&quot;&gt;&lt;property id=&quot;20148&quot; value=&quot;5&quot;/&gt;&lt;property id=&quot;20300&quot; value=&quot;Slide 153 - &amp;quot;Changing Task, Changing Model ?&amp;quot;&quot;/&gt;&lt;property id=&quot;20307&quot; value=&quot;437&quot;/&gt;&lt;/object&gt;&lt;object type=&quot;3&quot; unique_id=&quot;16334&quot;&gt;&lt;property id=&quot;20148&quot; value=&quot;5&quot;/&gt;&lt;property id=&quot;20300&quot; value=&quot;Slide 47 - &amp;quot;Feature Detectors&amp;quot;&quot;/&gt;&lt;property id=&quot;20307&quot; value=&quot;442&quot;/&gt;&lt;/object&gt;&lt;object type=&quot;3&quot; unique_id=&quot;16335&quot;&gt;&lt;property id=&quot;20148&quot; value=&quot;5&quot;/&gt;&lt;property id=&quot;20300&quot; value=&quot;Slide 48 - &amp;quot;Task Allocation&amp;quot;&quot;/&gt;&lt;property id=&quot;20307&quot; value=&quot;443&quot;/&gt;&lt;/object&gt;&lt;object type=&quot;3&quot; unique_id=&quot;16336&quot;&gt;&lt;property id=&quot;20148&quot; value=&quot;5&quot;/&gt;&lt;property id=&quot;20300&quot; value=&quot;Slide 155 - &amp;quot;Excavation&amp;quot;&quot;/&gt;&lt;property id=&quot;20307&quot; value=&quot;441&quot;/&gt;&lt;/object&gt;&lt;object type=&quot;3&quot; unique_id=&quot;16338&quot;&gt;&lt;property id=&quot;20148&quot; value=&quot;5&quot;/&gt;&lt;property id=&quot;20300&quot; value=&quot;Slide 49 - &amp;quot;Evolving Neural Networks&amp;quot;&quot;/&gt;&lt;property id=&quot;20307&quot; value=&quot;438&quot;/&gt;&lt;/object&gt;&lt;object type=&quot;3&quot; unique_id=&quot;16339&quot;&gt;&lt;property id=&quot;20148&quot; value=&quot;5&quot;/&gt;&lt;property id=&quot;20300&quot; value=&quot;Slide 50 - &amp;quot;Feature Detectors and Noisy Neurons&amp;quot;&quot;/&gt;&lt;property id=&quot;20307&quot; value=&quot;439&quot;/&gt;&lt;/object&gt;&lt;object type=&quot;3&quot; unique_id=&quot;17106&quot;&gt;&lt;property id=&quot;20148&quot; value=&quot;5&quot;/&gt;&lt;property id=&quot;20300&quot; value=&quot;Slide 19 - &amp;quot;Limitations with Fixed Topologies&amp;quot;&quot;/&gt;&lt;property id=&quot;20307&quot; value=&quot;444&quot;/&gt;&lt;/object&gt;&lt;object type=&quot;3&quot; unique_id=&quot;19250&quot;&gt;&lt;property id=&quot;20148&quot; value=&quot;5&quot;/&gt;&lt;property id=&quot;20300&quot; value=&quot;Slide 7&quot;/&gt;&lt;property id=&quot;20307&quot; value=&quot;449&quot;/&gt;&lt;/object&gt;&lt;object type=&quot;3&quot; unique_id=&quot;19251&quot;&gt;&lt;property id=&quot;20148&quot; value=&quot;5&quot;/&gt;&lt;property id=&quot;20300&quot; value=&quot;Slide 8&quot;/&gt;&lt;property id=&quot;20307&quot; value=&quot;450&quot;/&gt;&lt;/object&gt;&lt;object type=&quot;3&quot; unique_id=&quot;19252&quot;&gt;&lt;property id=&quot;20148&quot; value=&quot;5&quot;/&gt;&lt;property id=&quot;20300&quot; value=&quot;Slide 17 - &amp;quot;Biophysical Plausibility&amp;quot;&quot;/&gt;&lt;property id=&quot;20307&quot; value=&quot;445&quot;/&gt;&lt;/object&gt;&lt;object type=&quot;3&quot; unique_id=&quot;19253&quot;&gt;&lt;property id=&quot;20148&quot; value=&quot;5&quot;/&gt;&lt;property id=&quot;20300&quot; value=&quot;Slide 32 - &amp;quot;Coarse-Coding Cell Model&amp;quot;&quot;/&gt;&lt;property id=&quot;20307&quot; value=&quot;447&quot;/&gt;&lt;/object&gt;&lt;object type=&quot;3&quot; unique_id=&quot;19254&quot;&gt;&lt;property id=&quot;20148&quot; value=&quot;5&quot;/&gt;&lt;property id=&quot;20300&quot; value=&quot;Slide 33 - &amp;quot;Coarse-Coding Cell Model&amp;quot;&quot;/&gt;&lt;property id=&quot;20307&quot; value=&quot;448&quot;/&gt;&lt;/object&gt;&lt;object type=&quot;3&quot; unique_id=&quot;19255&quot;&gt;&lt;property id=&quot;20148&quot; value=&quot;5&quot;/&gt;&lt;property id=&quot;20300&quot; value=&quot;Slide 34&quot;/&gt;&lt;property id=&quot;20307&quot; value=&quot;446&quot;/&gt;&lt;/object&gt;&lt;object type=&quot;3&quot; unique_id=&quot;19257&quot;&gt;&lt;property id=&quot;20148&quot; value=&quot;5&quot;/&gt;&lt;property id=&quot;20300&quot; value=&quot;Slide 6 - &amp;quot;Significance&amp;quot;&quot;/&gt;&lt;property id=&quot;20307&quot; value=&quot;452&quot;/&gt;&lt;/object&gt;&lt;object type=&quot;3&quot; unique_id=&quot;19258&quot;&gt;&lt;property id=&quot;20148&quot; value=&quot;5&quot;/&gt;&lt;property id=&quot;20300&quot; value=&quot;Slide 9 - &amp;quot;Significance&amp;quot;&quot;/&gt;&lt;property id=&quot;20307&quot; value=&quot;453&quot;/&gt;&lt;/object&gt;&lt;object type=&quot;3&quot; unique_id=&quot;20388&quot;&gt;&lt;property id=&quot;20148&quot; value=&quot;5&quot;/&gt;&lt;property id=&quot;20300&quot; value=&quot;Slide 154 - &amp;quot;Tiling Formation Task&amp;quot;&quot;/&gt;&lt;property id=&quot;20307&quot; value=&quot;454&quot;/&gt;&lt;/object&gt;&lt;object type=&quot;3&quot; unique_id=&quot;22830&quot;&gt;&lt;property id=&quot;20148&quot; value=&quot;5&quot;/&gt;&lt;property id=&quot;20300&quot; value=&quot;Slide 157&quot;/&gt;&lt;property id=&quot;20307&quot; value=&quot;462&quot;/&gt;&lt;/object&gt;&lt;object type=&quot;3&quot; unique_id=&quot;22831&quot;&gt;&lt;property id=&quot;20148&quot; value=&quot;5&quot;/&gt;&lt;property id=&quot;20300&quot; value=&quot;Slide 158&quot;/&gt;&lt;property id=&quot;20307&quot; value=&quot;461&quot;/&gt;&lt;/object&gt;&lt;object type=&quot;3&quot; unique_id=&quot;22832&quot;&gt;&lt;property id=&quot;20148&quot; value=&quot;5&quot;/&gt;&lt;property id=&quot;20300&quot; value=&quot;Slide 161 - &amp;quot;Excavation – Optimal Conditions &amp;#x0D;&amp;#x0A;(Thangavelautham et al. submission to ICRA’09)&amp;quot;&quot;/&gt;&lt;property id=&quot;20307&quot; value=&quot;456&quot;/&gt;&lt;/object&gt;&lt;object type=&quot;3&quot; unique_id=&quot;22833&quot;&gt;&lt;property id=&quot;20148&quot; value=&quot;5&quot;/&gt;&lt;property id=&quot;20300&quot; value=&quot;Slide 162 - &amp;quot;Excavation – Optimal Conditions &amp;#x0D;&amp;#x0A;(Thangavelautham et al. submission to ICRA’09)&amp;quot;&quot;/&gt;&lt;property id=&quot;20307&quot; value=&quot;457&quot;/&gt;&lt;/object&gt;&lt;object type=&quot;3&quot; unique_id=&quot;22834&quot;&gt;&lt;property id=&quot;20148&quot; value=&quot;5&quot;/&gt;&lt;property id=&quot;20300&quot; value=&quot;Slide 163 - &amp;quot;Excavation – Optimal Conditions &amp;#x0D;&amp;#x0A;(Thangavelautham et al. submission to ICRA’09)&amp;quot;&quot;/&gt;&lt;property id=&quot;20307&quot; value=&quot;458&quot;/&gt;&lt;/object&gt;&lt;object type=&quot;3&quot; unique_id=&quot;22835&quot;&gt;&lt;property id=&quot;20148&quot; value=&quot;5&quot;/&gt;&lt;property id=&quot;20300&quot; value=&quot;Slide 165 - &amp;quot;Potential Benefits – Lunar Construction&amp;quot;&quot;/&gt;&lt;property id=&quot;20307&quot; value=&quot;459&quot;/&gt;&lt;/object&gt;&lt;object type=&quot;3&quot; unique_id=&quot;23850&quot;&gt;&lt;property id=&quot;20148&quot; value=&quot;5&quot;/&gt;&lt;property id=&quot;20300&quot; value=&quot;Slide 164 - &amp;quot;Excavation – Optimal Conditions &amp;#x0D;&amp;#x0A;(Thangavelautham et al. submission to ICRA’09)&amp;quot;&quot;/&gt;&lt;property id=&quot;20307&quot; value=&quot;463&quot;/&gt;&lt;/object&gt;&lt;object type=&quot;3&quot; unique_id=&quot;24872&quot;&gt;&lt;property id=&quot;20148&quot; value=&quot;5&quot;/&gt;&lt;property id=&quot;20300&quot; value=&quot;Slide 119&quot;/&gt;&lt;property id=&quot;20307&quot; value=&quot;464&quot;/&gt;&lt;/object&gt;&lt;object type=&quot;3&quot; unique_id=&quot;25044&quot;&gt;&lt;property id=&quot;20148&quot; value=&quot;5&quot;/&gt;&lt;property id=&quot;20300&quot; value=&quot;Slide 112&quot;/&gt;&lt;property id=&quot;20307&quot; value=&quot;465&quot;/&gt;&lt;/object&gt;&lt;object type=&quot;3&quot; unique_id=&quot;25216&quot;&gt;&lt;property id=&quot;20148&quot; value=&quot;5&quot;/&gt;&lt;property id=&quot;20300&quot; value=&quot;Slide 95 - &amp;quot;Coarse-Coding Cell Model&amp;quot;&quot;/&gt;&lt;property id=&quot;20307&quot; value=&quot;466&quot;/&gt;&lt;/object&gt;&lt;object type=&quot;3&quot; unique_id=&quot;25728&quot;&gt;&lt;property id=&quot;20148&quot; value=&quot;5&quot;/&gt;&lt;property id=&quot;20300&quot; value=&quot;Slide 55 - &amp;quot;Thank You!&amp;quot;&quot;/&gt;&lt;property id=&quot;20307&quot; value=&quot;467&quot;/&gt;&lt;/object&gt;&lt;object type=&quot;3&quot; unique_id=&quot;25729&quot;&gt;&lt;property id=&quot;20148&quot; value=&quot;5&quot;/&gt;&lt;property id=&quot;20300&quot; value=&quot;Slide 59 - &amp;quot;Feature Detectors&amp;quot;&quot;/&gt;&lt;property id=&quot;20307&quot; value=&quot;469&quot;/&gt;&lt;/object&gt;&lt;object type=&quot;3&quot; unique_id=&quot;25730&quot;&gt;&lt;property id=&quot;20148&quot; value=&quot;5&quot;/&gt;&lt;property id=&quot;20300&quot; value=&quot;Slide 60 - &amp;quot;Feature Detectors and Noisy Neurons&amp;quot;&quot;/&gt;&lt;property id=&quot;20307&quot; value=&quot;468&quot;/&gt;&lt;/object&gt;&lt;/object&gt;&lt;object type=&quot;8&quot; unique_id=&quot;1014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85199</TotalTime>
  <Words>1065</Words>
  <Application>Microsoft Office PowerPoint</Application>
  <PresentationFormat>On-screen Show (4:3)</PresentationFormat>
  <Paragraphs>123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Garamond</vt:lpstr>
      <vt:lpstr>Impact</vt:lpstr>
      <vt:lpstr>Times New Roman</vt:lpstr>
      <vt:lpstr>Wingdings</vt:lpstr>
      <vt:lpstr>1_Stream</vt:lpstr>
      <vt:lpstr>2_Stream</vt:lpstr>
      <vt:lpstr>PowerPoint Presentation</vt:lpstr>
      <vt:lpstr>What are Soft Robotics?</vt:lpstr>
      <vt:lpstr>Why do we need Soft Robots?</vt:lpstr>
      <vt:lpstr>What is our Vision?</vt:lpstr>
      <vt:lpstr>Questions We Want to Answer </vt:lpstr>
      <vt:lpstr>How does the Actuation of Soft Robots Work?</vt:lpstr>
      <vt:lpstr>Materials to Use for Soft Robotics</vt:lpstr>
      <vt:lpstr>Thermoplastic Polyurethane </vt:lpstr>
      <vt:lpstr>Methods and Analysis Techniques</vt:lpstr>
      <vt:lpstr>Initial Designs </vt:lpstr>
      <vt:lpstr>Initial Self-Camouflaging Soft Robot Design</vt:lpstr>
      <vt:lpstr>How does the Self-Camouflaging Robot Work?</vt:lpstr>
      <vt:lpstr>Results and Impact  </vt:lpstr>
      <vt:lpstr>Future Work </vt:lpstr>
      <vt:lpstr>Impact </vt:lpstr>
      <vt:lpstr>References </vt:lpstr>
      <vt:lpstr>PowerPoint Presentation</vt:lpstr>
      <vt:lpstr>PowerPoint Presentation</vt:lpstr>
      <vt:lpstr>PowerPoint Presentation</vt:lpstr>
    </vt:vector>
  </TitlesOfParts>
  <Company>JL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Jekan</dc:creator>
  <cp:lastModifiedBy>legendofmj@gmail.com</cp:lastModifiedBy>
  <cp:revision>882</cp:revision>
  <dcterms:created xsi:type="dcterms:W3CDTF">2008-05-21T01:02:12Z</dcterms:created>
  <dcterms:modified xsi:type="dcterms:W3CDTF">2020-04-03T22:17:35Z</dcterms:modified>
</cp:coreProperties>
</file>